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Glacial Indifference Bold" charset="1" panose="00000800000000000000"/>
      <p:regular r:id="rId57"/>
    </p:embeddedFont>
    <p:embeddedFont>
      <p:font typeface="Oswald Bold" charset="1" panose="00000800000000000000"/>
      <p:regular r:id="rId58"/>
    </p:embeddedFont>
    <p:embeddedFont>
      <p:font typeface="DM Sans" charset="1" panose="00000000000000000000"/>
      <p:regular r:id="rId59"/>
    </p:embeddedFont>
    <p:embeddedFont>
      <p:font typeface="Glacial Indifference" charset="1" panose="00000000000000000000"/>
      <p:regular r:id="rId60"/>
    </p:embeddedFont>
    <p:embeddedFont>
      <p:font typeface="Touvlo" charset="1" panose="020B0604030403020204"/>
      <p:regular r:id="rId61"/>
    </p:embeddedFont>
    <p:embeddedFont>
      <p:font typeface="Tex Gyre Termes Bold Italics" charset="1" panose="00000800000000000000"/>
      <p:regular r:id="rId62"/>
    </p:embeddedFont>
    <p:embeddedFont>
      <p:font typeface="The Seasons Bold" charset="1" panose="00000000000000000000"/>
      <p:regular r:id="rId63"/>
    </p:embeddedFont>
    <p:embeddedFont>
      <p:font typeface="Garet Ultra-Bold" charset="1" panose="00000000000000000000"/>
      <p:regular r:id="rId64"/>
    </p:embeddedFont>
    <p:embeddedFont>
      <p:font typeface="Garet" charset="1" panose="00000000000000000000"/>
      <p:regular r:id="rId65"/>
    </p:embeddedFont>
    <p:embeddedFont>
      <p:font typeface="Garet Bold" charset="1" panose="00000000000000000000"/>
      <p:regular r:id="rId66"/>
    </p:embeddedFont>
    <p:embeddedFont>
      <p:font typeface="Garet Light" charset="1" panose="00000000000000000000"/>
      <p:regular r:id="rId67"/>
    </p:embeddedFont>
    <p:embeddedFont>
      <p:font typeface="League Gothic" charset="1" panose="00000500000000000000"/>
      <p:regular r:id="rId68"/>
    </p:embeddedFont>
    <p:embeddedFont>
      <p:font typeface="Poppins Bold" charset="1" panose="00000800000000000000"/>
      <p:regular r:id="rId69"/>
    </p:embeddedFont>
    <p:embeddedFont>
      <p:font typeface="DM Sans Bold" charset="1" panose="00000000000000000000"/>
      <p:regular r:id="rId70"/>
    </p:embeddedFont>
    <p:embeddedFont>
      <p:font typeface="Sukar Bold" charset="1" panose="02000500000000000000"/>
      <p:regular r:id="rId71"/>
    </p:embeddedFont>
    <p:embeddedFont>
      <p:font typeface="Canva Sans Bold" charset="1" panose="020B0803030501040103"/>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 Id="rId5" Target="../media/image4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jpeg" Type="http://schemas.openxmlformats.org/officeDocument/2006/relationships/image"/><Relationship Id="rId4" Target="../media/image49.jpeg" Type="http://schemas.openxmlformats.org/officeDocument/2006/relationships/image"/><Relationship Id="rId5" Target="../media/image5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jpeg" Type="http://schemas.openxmlformats.org/officeDocument/2006/relationships/image"/><Relationship Id="rId4" Target="../media/image5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jpeg" Type="http://schemas.openxmlformats.org/officeDocument/2006/relationships/image"/><Relationship Id="rId4" Target="../media/image5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jpeg" Type="http://schemas.openxmlformats.org/officeDocument/2006/relationships/image"/><Relationship Id="rId4" Target="../media/image5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jpeg" Type="http://schemas.openxmlformats.org/officeDocument/2006/relationships/image"/><Relationship Id="rId4" Target="https://sites.google.com/view/seventy8ight-online-shop/home"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65.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83.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84.jpeg" Type="http://schemas.openxmlformats.org/officeDocument/2006/relationships/image"/><Relationship Id="rId4" Target="../media/image8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86.jpeg" Type="http://schemas.openxmlformats.org/officeDocument/2006/relationships/image"/><Relationship Id="rId4" Target="../media/image87.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jpeg" Type="http://schemas.openxmlformats.org/officeDocument/2006/relationships/image"/><Relationship Id="rId3" Target="../media/image90.jpeg" Type="http://schemas.openxmlformats.org/officeDocument/2006/relationships/image"/><Relationship Id="rId4" Target="../media/VAGTfvxBczo.mp4" Type="http://schemas.openxmlformats.org/officeDocument/2006/relationships/video"/><Relationship Id="rId5" Target="../media/VAGTfvxBczo.mp4" Type="http://schemas.microsoft.com/office/2007/relationships/media"/></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92.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 Id="rId3" Target="../media/image98.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104.png" Type="http://schemas.openxmlformats.org/officeDocument/2006/relationships/image"/><Relationship Id="rId8" Target="../media/image10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6.png" Type="http://schemas.openxmlformats.org/officeDocument/2006/relationships/image"/><Relationship Id="rId6" Target="../media/image107.svg" Type="http://schemas.openxmlformats.org/officeDocument/2006/relationships/image"/><Relationship Id="rId7" Target="../media/image108.jpeg" Type="http://schemas.openxmlformats.org/officeDocument/2006/relationships/image"/><Relationship Id="rId8" Target="../media/image10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425568" y="6923860"/>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89135" y="1028700"/>
            <a:ext cx="5405647" cy="4890823"/>
          </a:xfrm>
          <a:custGeom>
            <a:avLst/>
            <a:gdLst/>
            <a:ahLst/>
            <a:cxnLst/>
            <a:rect r="r" b="b" t="t" l="l"/>
            <a:pathLst>
              <a:path h="4890823" w="5405647">
                <a:moveTo>
                  <a:pt x="0" y="0"/>
                </a:moveTo>
                <a:lnTo>
                  <a:pt x="5405647" y="0"/>
                </a:lnTo>
                <a:lnTo>
                  <a:pt x="5405647" y="4890823"/>
                </a:lnTo>
                <a:lnTo>
                  <a:pt x="0" y="4890823"/>
                </a:lnTo>
                <a:lnTo>
                  <a:pt x="0" y="0"/>
                </a:lnTo>
                <a:close/>
              </a:path>
            </a:pathLst>
          </a:custGeom>
          <a:blipFill>
            <a:blip r:embed="rId5"/>
            <a:stretch>
              <a:fillRect l="0" t="0" r="0" b="0"/>
            </a:stretch>
          </a:blipFill>
          <a:ln cap="sq">
            <a:noFill/>
            <a:prstDash val="solid"/>
            <a:miter/>
          </a:ln>
        </p:spPr>
      </p:sp>
      <p:grpSp>
        <p:nvGrpSpPr>
          <p:cNvPr name="Group 6" id="6"/>
          <p:cNvGrpSpPr/>
          <p:nvPr/>
        </p:nvGrpSpPr>
        <p:grpSpPr>
          <a:xfrm rot="0">
            <a:off x="3439716" y="3600450"/>
            <a:ext cx="2411016" cy="3086100"/>
            <a:chOff x="0" y="0"/>
            <a:chExt cx="635000" cy="812800"/>
          </a:xfrm>
        </p:grpSpPr>
        <p:sp>
          <p:nvSpPr>
            <p:cNvPr name="Freeform 7" id="7"/>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231F20"/>
            </a:solidFill>
          </p:spPr>
        </p:sp>
        <p:sp>
          <p:nvSpPr>
            <p:cNvPr name="TextBox 8" id="8"/>
            <p:cNvSpPr txBox="true"/>
            <p:nvPr/>
          </p:nvSpPr>
          <p:spPr>
            <a:xfrm>
              <a:off x="0" y="-19050"/>
              <a:ext cx="635000" cy="7175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028700" y="5143500"/>
            <a:ext cx="2411016" cy="3086100"/>
            <a:chOff x="0" y="0"/>
            <a:chExt cx="635000" cy="812800"/>
          </a:xfrm>
        </p:grpSpPr>
        <p:sp>
          <p:nvSpPr>
            <p:cNvPr name="Freeform 10" id="10"/>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BC1823"/>
            </a:solidFill>
          </p:spPr>
        </p:sp>
        <p:sp>
          <p:nvSpPr>
            <p:cNvPr name="TextBox 11" id="11"/>
            <p:cNvSpPr txBox="true"/>
            <p:nvPr/>
          </p:nvSpPr>
          <p:spPr>
            <a:xfrm>
              <a:off x="0" y="-19050"/>
              <a:ext cx="635000" cy="7175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6885354" y="6472967"/>
            <a:ext cx="11013210" cy="2572153"/>
          </a:xfrm>
          <a:prstGeom prst="rect">
            <a:avLst/>
          </a:prstGeom>
        </p:spPr>
        <p:txBody>
          <a:bodyPr anchor="t" rtlCol="false" tIns="0" lIns="0" bIns="0" rIns="0">
            <a:spAutoFit/>
          </a:bodyPr>
          <a:lstStyle/>
          <a:p>
            <a:pPr algn="l">
              <a:lnSpc>
                <a:spcPts val="10325"/>
              </a:lnSpc>
            </a:pPr>
            <a:r>
              <a:rPr lang="en-US" b="true" sz="7482" spc="733">
                <a:solidFill>
                  <a:srgbClr val="231F20"/>
                </a:solidFill>
                <a:latin typeface="Glacial Indifference Bold"/>
                <a:ea typeface="Glacial Indifference Bold"/>
                <a:cs typeface="Glacial Indifference Bold"/>
                <a:sym typeface="Glacial Indifference Bold"/>
              </a:rPr>
              <a:t>SEVENTY  EIGHT MARKETING PLAN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5246" y="2375533"/>
            <a:ext cx="3137086" cy="6640374"/>
            <a:chOff x="0" y="0"/>
            <a:chExt cx="1150625" cy="2435566"/>
          </a:xfrm>
        </p:grpSpPr>
        <p:sp>
          <p:nvSpPr>
            <p:cNvPr name="Freeform 5" id="5"/>
            <p:cNvSpPr/>
            <p:nvPr/>
          </p:nvSpPr>
          <p:spPr>
            <a:xfrm flipH="false" flipV="false" rot="0">
              <a:off x="0" y="0"/>
              <a:ext cx="1150625" cy="2435566"/>
            </a:xfrm>
            <a:custGeom>
              <a:avLst/>
              <a:gdLst/>
              <a:ahLst/>
              <a:cxnLst/>
              <a:rect r="r" b="b" t="t" l="l"/>
              <a:pathLst>
                <a:path h="2435566" w="1150625">
                  <a:moveTo>
                    <a:pt x="76504" y="0"/>
                  </a:moveTo>
                  <a:lnTo>
                    <a:pt x="1074121" y="0"/>
                  </a:lnTo>
                  <a:cubicBezTo>
                    <a:pt x="1116373" y="0"/>
                    <a:pt x="1150625" y="34252"/>
                    <a:pt x="1150625" y="76504"/>
                  </a:cubicBezTo>
                  <a:lnTo>
                    <a:pt x="1150625" y="2359062"/>
                  </a:lnTo>
                  <a:cubicBezTo>
                    <a:pt x="1150625" y="2379352"/>
                    <a:pt x="1142565" y="2398811"/>
                    <a:pt x="1128217" y="2413158"/>
                  </a:cubicBezTo>
                  <a:cubicBezTo>
                    <a:pt x="1113870" y="2427506"/>
                    <a:pt x="1094411" y="2435566"/>
                    <a:pt x="1074121" y="2435566"/>
                  </a:cubicBezTo>
                  <a:lnTo>
                    <a:pt x="76504" y="2435566"/>
                  </a:lnTo>
                  <a:cubicBezTo>
                    <a:pt x="34252" y="2435566"/>
                    <a:pt x="0" y="2401314"/>
                    <a:pt x="0" y="2359062"/>
                  </a:cubicBezTo>
                  <a:lnTo>
                    <a:pt x="0" y="76504"/>
                  </a:lnTo>
                  <a:cubicBezTo>
                    <a:pt x="0" y="34252"/>
                    <a:pt x="34252" y="0"/>
                    <a:pt x="76504" y="0"/>
                  </a:cubicBezTo>
                  <a:close/>
                </a:path>
              </a:pathLst>
            </a:custGeom>
            <a:solidFill>
              <a:srgbClr val="FFFFFF">
                <a:alpha val="98824"/>
              </a:srgbClr>
            </a:solidFill>
          </p:spPr>
        </p:sp>
        <p:sp>
          <p:nvSpPr>
            <p:cNvPr name="TextBox 6" id="6"/>
            <p:cNvSpPr txBox="true"/>
            <p:nvPr/>
          </p:nvSpPr>
          <p:spPr>
            <a:xfrm>
              <a:off x="0" y="-19050"/>
              <a:ext cx="1150625" cy="245461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9144000" y="5247306"/>
            <a:ext cx="3799688" cy="4541801"/>
            <a:chOff x="0" y="0"/>
            <a:chExt cx="1393655" cy="1665848"/>
          </a:xfrm>
        </p:grpSpPr>
        <p:sp>
          <p:nvSpPr>
            <p:cNvPr name="Freeform 8" id="8"/>
            <p:cNvSpPr/>
            <p:nvPr/>
          </p:nvSpPr>
          <p:spPr>
            <a:xfrm flipH="false" flipV="false" rot="0">
              <a:off x="0" y="0"/>
              <a:ext cx="1393655" cy="1665848"/>
            </a:xfrm>
            <a:custGeom>
              <a:avLst/>
              <a:gdLst/>
              <a:ahLst/>
              <a:cxnLst/>
              <a:rect r="r" b="b" t="t" l="l"/>
              <a:pathLst>
                <a:path h="1665848" w="1393655">
                  <a:moveTo>
                    <a:pt x="63163" y="0"/>
                  </a:moveTo>
                  <a:lnTo>
                    <a:pt x="1330492" y="0"/>
                  </a:lnTo>
                  <a:cubicBezTo>
                    <a:pt x="1347244" y="0"/>
                    <a:pt x="1363310" y="6655"/>
                    <a:pt x="1375155" y="18500"/>
                  </a:cubicBezTo>
                  <a:cubicBezTo>
                    <a:pt x="1387000" y="30345"/>
                    <a:pt x="1393655" y="46411"/>
                    <a:pt x="1393655" y="63163"/>
                  </a:cubicBezTo>
                  <a:lnTo>
                    <a:pt x="1393655" y="1602685"/>
                  </a:lnTo>
                  <a:cubicBezTo>
                    <a:pt x="1393655" y="1619437"/>
                    <a:pt x="1387000" y="1635503"/>
                    <a:pt x="1375155" y="1647348"/>
                  </a:cubicBezTo>
                  <a:cubicBezTo>
                    <a:pt x="1363310" y="1659193"/>
                    <a:pt x="1347244" y="1665848"/>
                    <a:pt x="1330492" y="1665848"/>
                  </a:cubicBezTo>
                  <a:lnTo>
                    <a:pt x="63163" y="1665848"/>
                  </a:lnTo>
                  <a:cubicBezTo>
                    <a:pt x="46411" y="1665848"/>
                    <a:pt x="30345" y="1659193"/>
                    <a:pt x="18500" y="1647348"/>
                  </a:cubicBezTo>
                  <a:cubicBezTo>
                    <a:pt x="6655" y="1635503"/>
                    <a:pt x="0" y="1619437"/>
                    <a:pt x="0" y="1602685"/>
                  </a:cubicBezTo>
                  <a:lnTo>
                    <a:pt x="0" y="63163"/>
                  </a:lnTo>
                  <a:cubicBezTo>
                    <a:pt x="0" y="46411"/>
                    <a:pt x="6655" y="30345"/>
                    <a:pt x="18500" y="18500"/>
                  </a:cubicBezTo>
                  <a:cubicBezTo>
                    <a:pt x="30345" y="6655"/>
                    <a:pt x="46411" y="0"/>
                    <a:pt x="63163" y="0"/>
                  </a:cubicBezTo>
                  <a:close/>
                </a:path>
              </a:pathLst>
            </a:custGeom>
            <a:solidFill>
              <a:srgbClr val="FFFFFF">
                <a:alpha val="98824"/>
              </a:srgbClr>
            </a:solidFill>
          </p:spPr>
        </p:sp>
        <p:sp>
          <p:nvSpPr>
            <p:cNvPr name="TextBox 9" id="9"/>
            <p:cNvSpPr txBox="true"/>
            <p:nvPr/>
          </p:nvSpPr>
          <p:spPr>
            <a:xfrm>
              <a:off x="0" y="-19050"/>
              <a:ext cx="1393655" cy="1684898"/>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8606143" y="490393"/>
            <a:ext cx="3269824" cy="4258030"/>
            <a:chOff x="0" y="0"/>
            <a:chExt cx="1199311" cy="1561766"/>
          </a:xfrm>
        </p:grpSpPr>
        <p:sp>
          <p:nvSpPr>
            <p:cNvPr name="Freeform 11" id="11"/>
            <p:cNvSpPr/>
            <p:nvPr/>
          </p:nvSpPr>
          <p:spPr>
            <a:xfrm flipH="false" flipV="false" rot="0">
              <a:off x="0" y="0"/>
              <a:ext cx="1199311" cy="1561766"/>
            </a:xfrm>
            <a:custGeom>
              <a:avLst/>
              <a:gdLst/>
              <a:ahLst/>
              <a:cxnLst/>
              <a:rect r="r" b="b" t="t" l="l"/>
              <a:pathLst>
                <a:path h="1561766" w="1199311">
                  <a:moveTo>
                    <a:pt x="73398" y="0"/>
                  </a:moveTo>
                  <a:lnTo>
                    <a:pt x="1125912" y="0"/>
                  </a:lnTo>
                  <a:cubicBezTo>
                    <a:pt x="1145379" y="0"/>
                    <a:pt x="1164048" y="7733"/>
                    <a:pt x="1177813" y="21498"/>
                  </a:cubicBezTo>
                  <a:cubicBezTo>
                    <a:pt x="1191578" y="35263"/>
                    <a:pt x="1199311" y="53932"/>
                    <a:pt x="1199311" y="73398"/>
                  </a:cubicBezTo>
                  <a:lnTo>
                    <a:pt x="1199311" y="1488368"/>
                  </a:lnTo>
                  <a:cubicBezTo>
                    <a:pt x="1199311" y="1507835"/>
                    <a:pt x="1191578" y="1526504"/>
                    <a:pt x="1177813" y="1540269"/>
                  </a:cubicBezTo>
                  <a:cubicBezTo>
                    <a:pt x="1164048" y="1554033"/>
                    <a:pt x="1145379" y="1561766"/>
                    <a:pt x="1125912" y="1561766"/>
                  </a:cubicBezTo>
                  <a:lnTo>
                    <a:pt x="73398" y="1561766"/>
                  </a:lnTo>
                  <a:cubicBezTo>
                    <a:pt x="53932" y="1561766"/>
                    <a:pt x="35263" y="1554033"/>
                    <a:pt x="21498" y="1540269"/>
                  </a:cubicBezTo>
                  <a:cubicBezTo>
                    <a:pt x="7733" y="1526504"/>
                    <a:pt x="0" y="1507835"/>
                    <a:pt x="0" y="1488368"/>
                  </a:cubicBezTo>
                  <a:lnTo>
                    <a:pt x="0" y="73398"/>
                  </a:lnTo>
                  <a:cubicBezTo>
                    <a:pt x="0" y="53932"/>
                    <a:pt x="7733" y="35263"/>
                    <a:pt x="21498" y="21498"/>
                  </a:cubicBezTo>
                  <a:cubicBezTo>
                    <a:pt x="35263" y="7733"/>
                    <a:pt x="53932" y="0"/>
                    <a:pt x="73398" y="0"/>
                  </a:cubicBezTo>
                  <a:close/>
                </a:path>
              </a:pathLst>
            </a:custGeom>
            <a:solidFill>
              <a:srgbClr val="FFFFFF">
                <a:alpha val="98824"/>
              </a:srgbClr>
            </a:solidFill>
          </p:spPr>
        </p:sp>
        <p:sp>
          <p:nvSpPr>
            <p:cNvPr name="TextBox 12" id="12"/>
            <p:cNvSpPr txBox="true"/>
            <p:nvPr/>
          </p:nvSpPr>
          <p:spPr>
            <a:xfrm>
              <a:off x="0" y="-19050"/>
              <a:ext cx="1199311" cy="1580816"/>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744599" y="150669"/>
            <a:ext cx="2252113"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7PS</a:t>
            </a:r>
          </a:p>
        </p:txBody>
      </p:sp>
      <p:sp>
        <p:nvSpPr>
          <p:cNvPr name="TextBox 14" id="14"/>
          <p:cNvSpPr txBox="true"/>
          <p:nvPr/>
        </p:nvSpPr>
        <p:spPr>
          <a:xfrm rot="0">
            <a:off x="1028700" y="2337433"/>
            <a:ext cx="2932415" cy="6138664"/>
          </a:xfrm>
          <a:prstGeom prst="rect">
            <a:avLst/>
          </a:prstGeom>
        </p:spPr>
        <p:txBody>
          <a:bodyPr anchor="t" rtlCol="false" tIns="0" lIns="0" bIns="0" rIns="0">
            <a:spAutoFit/>
          </a:bodyPr>
          <a:lstStyle/>
          <a:p>
            <a:pPr algn="ctr">
              <a:lnSpc>
                <a:spcPts val="2898"/>
              </a:lnSpc>
            </a:pPr>
            <a:r>
              <a:rPr lang="en-US" sz="2070">
                <a:solidFill>
                  <a:srgbClr val="100F0D"/>
                </a:solidFill>
                <a:latin typeface="Glacial Indifference"/>
                <a:ea typeface="Glacial Indifference"/>
                <a:cs typeface="Glacial Indifference"/>
                <a:sym typeface="Glacial Indifference"/>
              </a:rPr>
              <a:t>1. Product</a:t>
            </a:r>
          </a:p>
          <a:p>
            <a:pPr algn="ctr">
              <a:lnSpc>
                <a:spcPts val="2898"/>
              </a:lnSpc>
            </a:pPr>
            <a:r>
              <a:rPr lang="en-US" sz="2070">
                <a:solidFill>
                  <a:srgbClr val="100F0D"/>
                </a:solidFill>
                <a:latin typeface="Glacial Indifference"/>
                <a:ea typeface="Glacial Indifference"/>
                <a:cs typeface="Glacial Indifference"/>
                <a:sym typeface="Glacial Indifference"/>
              </a:rPr>
              <a:t>Seventy8ight offers trendy, urban-inspired streetwear with bold, unique designs that reflect Cairo’s vibrant youth culture. The product range includes T-shirts, hoodies, jackets,  specifically tailored for a young, fashion-forward audience. The focus is on affordability without compromising on style or quality, with limited-edition drops to create exclusivity.</a:t>
            </a:r>
          </a:p>
        </p:txBody>
      </p:sp>
      <p:sp>
        <p:nvSpPr>
          <p:cNvPr name="TextBox 15" id="15"/>
          <p:cNvSpPr txBox="true"/>
          <p:nvPr/>
        </p:nvSpPr>
        <p:spPr>
          <a:xfrm rot="0">
            <a:off x="9829483" y="5410149"/>
            <a:ext cx="2046483" cy="4378958"/>
          </a:xfrm>
          <a:prstGeom prst="rect">
            <a:avLst/>
          </a:prstGeom>
        </p:spPr>
        <p:txBody>
          <a:bodyPr anchor="t" rtlCol="false" tIns="0" lIns="0" bIns="0" rIns="0">
            <a:spAutoFit/>
          </a:bodyPr>
          <a:lstStyle/>
          <a:p>
            <a:pPr algn="ctr">
              <a:lnSpc>
                <a:spcPts val="1951"/>
              </a:lnSpc>
            </a:pPr>
            <a:r>
              <a:rPr lang="en-US" sz="1393">
                <a:solidFill>
                  <a:srgbClr val="100F0D"/>
                </a:solidFill>
                <a:latin typeface="Glacial Indifference"/>
                <a:ea typeface="Glacial Indifference"/>
                <a:cs typeface="Glacial Indifference"/>
                <a:sym typeface="Glacial Indifference"/>
              </a:rPr>
              <a:t>5. People: The people aspect covers those who interact with customers, from the brand's customer service team to sales personnel. For Seventy8ight, this could involve how they engage with followers on social media, the responsiveness of customer service, and the brand's overall approach to customer interactions. Ensuring a positive and personalized customer experience is key.</a:t>
            </a:r>
          </a:p>
          <a:p>
            <a:pPr algn="ctr">
              <a:lnSpc>
                <a:spcPts val="1951"/>
              </a:lnSpc>
            </a:pPr>
          </a:p>
        </p:txBody>
      </p:sp>
      <p:grpSp>
        <p:nvGrpSpPr>
          <p:cNvPr name="Group 16" id="16"/>
          <p:cNvGrpSpPr/>
          <p:nvPr/>
        </p:nvGrpSpPr>
        <p:grpSpPr>
          <a:xfrm rot="0">
            <a:off x="13289896" y="5438724"/>
            <a:ext cx="4636599" cy="3819576"/>
            <a:chOff x="0" y="0"/>
            <a:chExt cx="1700618" cy="1400950"/>
          </a:xfrm>
        </p:grpSpPr>
        <p:sp>
          <p:nvSpPr>
            <p:cNvPr name="Freeform 17" id="17"/>
            <p:cNvSpPr/>
            <p:nvPr/>
          </p:nvSpPr>
          <p:spPr>
            <a:xfrm flipH="false" flipV="false" rot="0">
              <a:off x="0" y="0"/>
              <a:ext cx="1700618" cy="1400950"/>
            </a:xfrm>
            <a:custGeom>
              <a:avLst/>
              <a:gdLst/>
              <a:ahLst/>
              <a:cxnLst/>
              <a:rect r="r" b="b" t="t" l="l"/>
              <a:pathLst>
                <a:path h="1400950" w="1700618">
                  <a:moveTo>
                    <a:pt x="51762" y="0"/>
                  </a:moveTo>
                  <a:lnTo>
                    <a:pt x="1648856" y="0"/>
                  </a:lnTo>
                  <a:cubicBezTo>
                    <a:pt x="1677444" y="0"/>
                    <a:pt x="1700618" y="23175"/>
                    <a:pt x="1700618" y="51762"/>
                  </a:cubicBezTo>
                  <a:lnTo>
                    <a:pt x="1700618" y="1349188"/>
                  </a:lnTo>
                  <a:cubicBezTo>
                    <a:pt x="1700618" y="1362916"/>
                    <a:pt x="1695165" y="1376082"/>
                    <a:pt x="1685458" y="1385789"/>
                  </a:cubicBezTo>
                  <a:cubicBezTo>
                    <a:pt x="1675750" y="1395496"/>
                    <a:pt x="1662584" y="1400950"/>
                    <a:pt x="1648856" y="1400950"/>
                  </a:cubicBezTo>
                  <a:lnTo>
                    <a:pt x="51762" y="1400950"/>
                  </a:lnTo>
                  <a:cubicBezTo>
                    <a:pt x="38034" y="1400950"/>
                    <a:pt x="24868" y="1395496"/>
                    <a:pt x="15161" y="1385789"/>
                  </a:cubicBezTo>
                  <a:cubicBezTo>
                    <a:pt x="5453" y="1376082"/>
                    <a:pt x="0" y="1362916"/>
                    <a:pt x="0" y="1349188"/>
                  </a:cubicBezTo>
                  <a:lnTo>
                    <a:pt x="0" y="51762"/>
                  </a:lnTo>
                  <a:cubicBezTo>
                    <a:pt x="0" y="38034"/>
                    <a:pt x="5453" y="24868"/>
                    <a:pt x="15161" y="15161"/>
                  </a:cubicBezTo>
                  <a:cubicBezTo>
                    <a:pt x="24868" y="5453"/>
                    <a:pt x="38034" y="0"/>
                    <a:pt x="51762" y="0"/>
                  </a:cubicBezTo>
                  <a:close/>
                </a:path>
              </a:pathLst>
            </a:custGeom>
            <a:solidFill>
              <a:srgbClr val="FFFFFF">
                <a:alpha val="98824"/>
              </a:srgbClr>
            </a:solidFill>
          </p:spPr>
        </p:sp>
        <p:sp>
          <p:nvSpPr>
            <p:cNvPr name="TextBox 18" id="18"/>
            <p:cNvSpPr txBox="true"/>
            <p:nvPr/>
          </p:nvSpPr>
          <p:spPr>
            <a:xfrm>
              <a:off x="0" y="-19050"/>
              <a:ext cx="1700618" cy="142000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4785085" y="5384824"/>
            <a:ext cx="3613878" cy="3538255"/>
            <a:chOff x="0" y="0"/>
            <a:chExt cx="1325503" cy="1297766"/>
          </a:xfrm>
        </p:grpSpPr>
        <p:sp>
          <p:nvSpPr>
            <p:cNvPr name="Freeform 20" id="20"/>
            <p:cNvSpPr/>
            <p:nvPr/>
          </p:nvSpPr>
          <p:spPr>
            <a:xfrm flipH="false" flipV="false" rot="0">
              <a:off x="0" y="0"/>
              <a:ext cx="1325503" cy="1297766"/>
            </a:xfrm>
            <a:custGeom>
              <a:avLst/>
              <a:gdLst/>
              <a:ahLst/>
              <a:cxnLst/>
              <a:rect r="r" b="b" t="t" l="l"/>
              <a:pathLst>
                <a:path h="1297766" w="1325503">
                  <a:moveTo>
                    <a:pt x="66411" y="0"/>
                  </a:moveTo>
                  <a:lnTo>
                    <a:pt x="1259093" y="0"/>
                  </a:lnTo>
                  <a:cubicBezTo>
                    <a:pt x="1295771" y="0"/>
                    <a:pt x="1325503" y="29733"/>
                    <a:pt x="1325503" y="66411"/>
                  </a:cubicBezTo>
                  <a:lnTo>
                    <a:pt x="1325503" y="1231356"/>
                  </a:lnTo>
                  <a:cubicBezTo>
                    <a:pt x="1325503" y="1268033"/>
                    <a:pt x="1295771" y="1297766"/>
                    <a:pt x="1259093" y="1297766"/>
                  </a:cubicBezTo>
                  <a:lnTo>
                    <a:pt x="66411" y="1297766"/>
                  </a:lnTo>
                  <a:cubicBezTo>
                    <a:pt x="29733" y="1297766"/>
                    <a:pt x="0" y="1268033"/>
                    <a:pt x="0" y="1231356"/>
                  </a:cubicBezTo>
                  <a:lnTo>
                    <a:pt x="0" y="66411"/>
                  </a:lnTo>
                  <a:cubicBezTo>
                    <a:pt x="0" y="29733"/>
                    <a:pt x="29733" y="0"/>
                    <a:pt x="66411" y="0"/>
                  </a:cubicBezTo>
                  <a:close/>
                </a:path>
              </a:pathLst>
            </a:custGeom>
            <a:solidFill>
              <a:srgbClr val="FFFFFF">
                <a:alpha val="98824"/>
              </a:srgbClr>
            </a:solidFill>
          </p:spPr>
        </p:sp>
        <p:sp>
          <p:nvSpPr>
            <p:cNvPr name="TextBox 21" id="21"/>
            <p:cNvSpPr txBox="true"/>
            <p:nvPr/>
          </p:nvSpPr>
          <p:spPr>
            <a:xfrm>
              <a:off x="0" y="-19050"/>
              <a:ext cx="1325503" cy="1316816"/>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2368422" y="1636814"/>
            <a:ext cx="3322707" cy="2718273"/>
            <a:chOff x="0" y="0"/>
            <a:chExt cx="1218707" cy="997012"/>
          </a:xfrm>
        </p:grpSpPr>
        <p:sp>
          <p:nvSpPr>
            <p:cNvPr name="Freeform 23" id="23"/>
            <p:cNvSpPr/>
            <p:nvPr/>
          </p:nvSpPr>
          <p:spPr>
            <a:xfrm flipH="false" flipV="false" rot="0">
              <a:off x="0" y="0"/>
              <a:ext cx="1218707" cy="997012"/>
            </a:xfrm>
            <a:custGeom>
              <a:avLst/>
              <a:gdLst/>
              <a:ahLst/>
              <a:cxnLst/>
              <a:rect r="r" b="b" t="t" l="l"/>
              <a:pathLst>
                <a:path h="997012" w="1218707">
                  <a:moveTo>
                    <a:pt x="72230" y="0"/>
                  </a:moveTo>
                  <a:lnTo>
                    <a:pt x="1146477" y="0"/>
                  </a:lnTo>
                  <a:cubicBezTo>
                    <a:pt x="1165634" y="0"/>
                    <a:pt x="1184006" y="7610"/>
                    <a:pt x="1197552" y="21156"/>
                  </a:cubicBezTo>
                  <a:cubicBezTo>
                    <a:pt x="1211097" y="34701"/>
                    <a:pt x="1218707" y="53073"/>
                    <a:pt x="1218707" y="72230"/>
                  </a:cubicBezTo>
                  <a:lnTo>
                    <a:pt x="1218707" y="924782"/>
                  </a:lnTo>
                  <a:cubicBezTo>
                    <a:pt x="1218707" y="964673"/>
                    <a:pt x="1186369" y="997012"/>
                    <a:pt x="1146477" y="997012"/>
                  </a:cubicBezTo>
                  <a:lnTo>
                    <a:pt x="72230" y="997012"/>
                  </a:lnTo>
                  <a:cubicBezTo>
                    <a:pt x="53073" y="997012"/>
                    <a:pt x="34701" y="989402"/>
                    <a:pt x="21156" y="975856"/>
                  </a:cubicBezTo>
                  <a:cubicBezTo>
                    <a:pt x="7610" y="962311"/>
                    <a:pt x="0" y="943939"/>
                    <a:pt x="0" y="924782"/>
                  </a:cubicBezTo>
                  <a:lnTo>
                    <a:pt x="0" y="72230"/>
                  </a:lnTo>
                  <a:cubicBezTo>
                    <a:pt x="0" y="32339"/>
                    <a:pt x="32339" y="0"/>
                    <a:pt x="72230" y="0"/>
                  </a:cubicBezTo>
                  <a:close/>
                </a:path>
              </a:pathLst>
            </a:custGeom>
            <a:solidFill>
              <a:srgbClr val="FFFFFF">
                <a:alpha val="98824"/>
              </a:srgbClr>
            </a:solidFill>
          </p:spPr>
        </p:sp>
        <p:sp>
          <p:nvSpPr>
            <p:cNvPr name="TextBox 24" id="24"/>
            <p:cNvSpPr txBox="true"/>
            <p:nvPr/>
          </p:nvSpPr>
          <p:spPr>
            <a:xfrm>
              <a:off x="0" y="-19050"/>
              <a:ext cx="1218707" cy="1016062"/>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2368422" y="2014927"/>
            <a:ext cx="3322707" cy="2171647"/>
          </a:xfrm>
          <a:prstGeom prst="rect">
            <a:avLst/>
          </a:prstGeom>
        </p:spPr>
        <p:txBody>
          <a:bodyPr anchor="t" rtlCol="false" tIns="0" lIns="0" bIns="0" rIns="0">
            <a:spAutoFit/>
          </a:bodyPr>
          <a:lstStyle/>
          <a:p>
            <a:pPr algn="ctr">
              <a:lnSpc>
                <a:spcPts val="1938"/>
              </a:lnSpc>
            </a:pPr>
            <a:r>
              <a:rPr lang="en-US" sz="1384">
                <a:solidFill>
                  <a:srgbClr val="100F0D"/>
                </a:solidFill>
                <a:latin typeface="Glacial Indifference"/>
                <a:ea typeface="Glacial Indifference"/>
                <a:cs typeface="Glacial Indifference"/>
                <a:sym typeface="Glacial Indifference"/>
              </a:rPr>
              <a:t>6. Process: This refers to the systems and processes that deliver the product to the customer. It includes everything from order processing, shipping, and delivery to the user experience on their  social media platforms. Seventy8ight should focus on making these processes seamless and efficient to enhance customer satisfaction.</a:t>
            </a:r>
          </a:p>
          <a:p>
            <a:pPr algn="ctr">
              <a:lnSpc>
                <a:spcPts val="1938"/>
              </a:lnSpc>
            </a:pPr>
          </a:p>
        </p:txBody>
      </p:sp>
      <p:grpSp>
        <p:nvGrpSpPr>
          <p:cNvPr name="Group 26" id="26"/>
          <p:cNvGrpSpPr/>
          <p:nvPr/>
        </p:nvGrpSpPr>
        <p:grpSpPr>
          <a:xfrm rot="0">
            <a:off x="4808607" y="568014"/>
            <a:ext cx="3211584" cy="3686085"/>
            <a:chOff x="0" y="0"/>
            <a:chExt cx="1177949" cy="1351988"/>
          </a:xfrm>
        </p:grpSpPr>
        <p:sp>
          <p:nvSpPr>
            <p:cNvPr name="Freeform 27" id="27"/>
            <p:cNvSpPr/>
            <p:nvPr/>
          </p:nvSpPr>
          <p:spPr>
            <a:xfrm flipH="false" flipV="false" rot="0">
              <a:off x="0" y="0"/>
              <a:ext cx="1177949" cy="1351988"/>
            </a:xfrm>
            <a:custGeom>
              <a:avLst/>
              <a:gdLst/>
              <a:ahLst/>
              <a:cxnLst/>
              <a:rect r="r" b="b" t="t" l="l"/>
              <a:pathLst>
                <a:path h="1351988" w="1177949">
                  <a:moveTo>
                    <a:pt x="74729" y="0"/>
                  </a:moveTo>
                  <a:lnTo>
                    <a:pt x="1103220" y="0"/>
                  </a:lnTo>
                  <a:cubicBezTo>
                    <a:pt x="1123039" y="0"/>
                    <a:pt x="1142047" y="7873"/>
                    <a:pt x="1156062" y="21888"/>
                  </a:cubicBezTo>
                  <a:cubicBezTo>
                    <a:pt x="1170076" y="35902"/>
                    <a:pt x="1177949" y="54910"/>
                    <a:pt x="1177949" y="74729"/>
                  </a:cubicBezTo>
                  <a:lnTo>
                    <a:pt x="1177949" y="1277258"/>
                  </a:lnTo>
                  <a:cubicBezTo>
                    <a:pt x="1177949" y="1297078"/>
                    <a:pt x="1170076" y="1316085"/>
                    <a:pt x="1156062" y="1330100"/>
                  </a:cubicBezTo>
                  <a:cubicBezTo>
                    <a:pt x="1142047" y="1344114"/>
                    <a:pt x="1123039" y="1351988"/>
                    <a:pt x="1103220" y="1351988"/>
                  </a:cubicBezTo>
                  <a:lnTo>
                    <a:pt x="74729" y="1351988"/>
                  </a:lnTo>
                  <a:cubicBezTo>
                    <a:pt x="54910" y="1351988"/>
                    <a:pt x="35902" y="1344114"/>
                    <a:pt x="21888" y="1330100"/>
                  </a:cubicBezTo>
                  <a:cubicBezTo>
                    <a:pt x="7873" y="1316085"/>
                    <a:pt x="0" y="1297078"/>
                    <a:pt x="0" y="1277258"/>
                  </a:cubicBezTo>
                  <a:lnTo>
                    <a:pt x="0" y="74729"/>
                  </a:lnTo>
                  <a:cubicBezTo>
                    <a:pt x="0" y="54910"/>
                    <a:pt x="7873" y="35902"/>
                    <a:pt x="21888" y="21888"/>
                  </a:cubicBezTo>
                  <a:cubicBezTo>
                    <a:pt x="35902" y="7873"/>
                    <a:pt x="54910" y="0"/>
                    <a:pt x="74729" y="0"/>
                  </a:cubicBezTo>
                  <a:close/>
                </a:path>
              </a:pathLst>
            </a:custGeom>
            <a:solidFill>
              <a:srgbClr val="FFFFFF">
                <a:alpha val="98824"/>
              </a:srgbClr>
            </a:solidFill>
          </p:spPr>
        </p:sp>
        <p:sp>
          <p:nvSpPr>
            <p:cNvPr name="TextBox 28" id="28"/>
            <p:cNvSpPr txBox="true"/>
            <p:nvPr/>
          </p:nvSpPr>
          <p:spPr>
            <a:xfrm>
              <a:off x="0" y="-19050"/>
              <a:ext cx="1177949" cy="1371038"/>
            </a:xfrm>
            <a:prstGeom prst="rect">
              <a:avLst/>
            </a:prstGeom>
          </p:spPr>
          <p:txBody>
            <a:bodyPr anchor="ctr" rtlCol="false" tIns="50800" lIns="50800" bIns="50800" rIns="50800"/>
            <a:lstStyle/>
            <a:p>
              <a:pPr algn="ctr">
                <a:lnSpc>
                  <a:spcPts val="2859"/>
                </a:lnSpc>
              </a:pPr>
            </a:p>
          </p:txBody>
        </p:sp>
      </p:grpSp>
      <p:sp>
        <p:nvSpPr>
          <p:cNvPr name="TextBox 29" id="29"/>
          <p:cNvSpPr txBox="true"/>
          <p:nvPr/>
        </p:nvSpPr>
        <p:spPr>
          <a:xfrm rot="0">
            <a:off x="5397939" y="548964"/>
            <a:ext cx="1966525" cy="3873891"/>
          </a:xfrm>
          <a:prstGeom prst="rect">
            <a:avLst/>
          </a:prstGeom>
        </p:spPr>
        <p:txBody>
          <a:bodyPr anchor="t" rtlCol="false" tIns="0" lIns="0" bIns="0" rIns="0">
            <a:spAutoFit/>
          </a:bodyPr>
          <a:lstStyle/>
          <a:p>
            <a:pPr algn="l">
              <a:lnSpc>
                <a:spcPts val="1086"/>
              </a:lnSpc>
            </a:pPr>
          </a:p>
          <a:p>
            <a:pPr algn="ctr">
              <a:lnSpc>
                <a:spcPts val="1874"/>
              </a:lnSpc>
            </a:pPr>
            <a:r>
              <a:rPr lang="en-US" sz="1339">
                <a:solidFill>
                  <a:srgbClr val="000000"/>
                </a:solidFill>
                <a:latin typeface="Glacial Indifference"/>
                <a:ea typeface="Glacial Indifference"/>
                <a:cs typeface="Glacial Indifference"/>
                <a:sym typeface="Glacial Indifference"/>
              </a:rPr>
              <a:t>2. Price</a:t>
            </a:r>
          </a:p>
          <a:p>
            <a:pPr algn="ctr">
              <a:lnSpc>
                <a:spcPts val="1874"/>
              </a:lnSpc>
            </a:pPr>
            <a:r>
              <a:rPr lang="en-US" sz="1339">
                <a:solidFill>
                  <a:srgbClr val="000000"/>
                </a:solidFill>
                <a:latin typeface="Glacial Indifference"/>
                <a:ea typeface="Glacial Indifference"/>
                <a:cs typeface="Glacial Indifference"/>
                <a:sym typeface="Glacial Indifference"/>
              </a:rPr>
              <a:t>Seventy8ight operates in the affordable price range, targeting the B-class market. The pricing strategy is competitive, designed to offer value for money while maintaining high-quality fabrics and trendy designs. Seasonal promotions, discounts, and exclusive offers (e.g., flash sales) help to further attract price-sensitive customers.</a:t>
            </a:r>
          </a:p>
          <a:p>
            <a:pPr algn="ctr">
              <a:lnSpc>
                <a:spcPts val="1874"/>
              </a:lnSpc>
            </a:pPr>
          </a:p>
        </p:txBody>
      </p:sp>
      <p:sp>
        <p:nvSpPr>
          <p:cNvPr name="TextBox 30" id="30"/>
          <p:cNvSpPr txBox="true"/>
          <p:nvPr/>
        </p:nvSpPr>
        <p:spPr>
          <a:xfrm rot="0">
            <a:off x="14029776" y="5697097"/>
            <a:ext cx="3281942" cy="3594593"/>
          </a:xfrm>
          <a:prstGeom prst="rect">
            <a:avLst/>
          </a:prstGeom>
        </p:spPr>
        <p:txBody>
          <a:bodyPr anchor="t" rtlCol="false" tIns="0" lIns="0" bIns="0" rIns="0">
            <a:spAutoFit/>
          </a:bodyPr>
          <a:lstStyle/>
          <a:p>
            <a:pPr algn="ctr">
              <a:lnSpc>
                <a:spcPts val="2209"/>
              </a:lnSpc>
            </a:pPr>
            <a:r>
              <a:rPr lang="en-US" sz="1578">
                <a:solidFill>
                  <a:srgbClr val="100F0D"/>
                </a:solidFill>
                <a:latin typeface="Glacial Indifference"/>
                <a:ea typeface="Glacial Indifference"/>
                <a:cs typeface="Glacial Indifference"/>
                <a:sym typeface="Glacial Indifference"/>
              </a:rPr>
              <a:t>7.Physical Evidence: Physical evidence involves the tangible aspects that help customers connect with the brand, such as packaging, branding materials, and the overall aesthetic of their online presence. For Seventy8ight, this could mean stylish and cohesive packaging, a visually appealing Instagram feed, and any other physical touchpoints that reinforce the brand's image and values.</a:t>
            </a:r>
          </a:p>
          <a:p>
            <a:pPr algn="ctr">
              <a:lnSpc>
                <a:spcPts val="2209"/>
              </a:lnSpc>
            </a:pPr>
          </a:p>
        </p:txBody>
      </p:sp>
      <p:sp>
        <p:nvSpPr>
          <p:cNvPr name="TextBox 31" id="31"/>
          <p:cNvSpPr txBox="true"/>
          <p:nvPr/>
        </p:nvSpPr>
        <p:spPr>
          <a:xfrm rot="0">
            <a:off x="9145331" y="625045"/>
            <a:ext cx="2083827" cy="3962141"/>
          </a:xfrm>
          <a:prstGeom prst="rect">
            <a:avLst/>
          </a:prstGeom>
        </p:spPr>
        <p:txBody>
          <a:bodyPr anchor="t" rtlCol="false" tIns="0" lIns="0" bIns="0" rIns="0">
            <a:spAutoFit/>
          </a:bodyPr>
          <a:lstStyle/>
          <a:p>
            <a:pPr algn="ctr">
              <a:lnSpc>
                <a:spcPts val="1986"/>
              </a:lnSpc>
            </a:pPr>
            <a:r>
              <a:rPr lang="en-US" sz="1419">
                <a:solidFill>
                  <a:srgbClr val="100F0D"/>
                </a:solidFill>
                <a:latin typeface="Glacial Indifference"/>
                <a:ea typeface="Glacial Indifference"/>
                <a:cs typeface="Glacial Indifference"/>
                <a:sym typeface="Glacial Indifference"/>
              </a:rPr>
              <a:t>4. Promotion: Promotion involves how Seventy8ight markets its products and brand. This could include social media marketing, influencer collaborations, promotions, and advertising campaigns. Their Instagram presence is a crucial part of this, allowing them to showcase products, engage with customers, and create a brand narrative</a:t>
            </a:r>
          </a:p>
          <a:p>
            <a:pPr algn="ctr">
              <a:lnSpc>
                <a:spcPts val="1986"/>
              </a:lnSpc>
            </a:pPr>
          </a:p>
        </p:txBody>
      </p:sp>
      <p:sp>
        <p:nvSpPr>
          <p:cNvPr name="TextBox 32" id="32"/>
          <p:cNvSpPr txBox="true"/>
          <p:nvPr/>
        </p:nvSpPr>
        <p:spPr>
          <a:xfrm rot="0">
            <a:off x="4873382" y="5622002"/>
            <a:ext cx="3525581" cy="3636298"/>
          </a:xfrm>
          <a:prstGeom prst="rect">
            <a:avLst/>
          </a:prstGeom>
        </p:spPr>
        <p:txBody>
          <a:bodyPr anchor="t" rtlCol="false" tIns="0" lIns="0" bIns="0" rIns="0">
            <a:spAutoFit/>
          </a:bodyPr>
          <a:lstStyle/>
          <a:p>
            <a:pPr algn="ctr">
              <a:lnSpc>
                <a:spcPts val="2085"/>
              </a:lnSpc>
            </a:pPr>
            <a:r>
              <a:rPr lang="en-US" sz="1489">
                <a:solidFill>
                  <a:srgbClr val="100F0D"/>
                </a:solidFill>
                <a:latin typeface="Glacial Indifference"/>
                <a:ea typeface="Glacial Indifference"/>
                <a:cs typeface="Glacial Indifference"/>
                <a:sym typeface="Glacial Indifference"/>
              </a:rPr>
              <a:t>3.Place: Seventy8ight sells primarily through an offline store, and secondary online orders through Instagram and TikTok DMs.</a:t>
            </a:r>
          </a:p>
          <a:p>
            <a:pPr algn="ctr">
              <a:lnSpc>
                <a:spcPts val="2085"/>
              </a:lnSpc>
            </a:pPr>
            <a:r>
              <a:rPr lang="en-US" sz="1489">
                <a:solidFill>
                  <a:srgbClr val="100F0D"/>
                </a:solidFill>
                <a:latin typeface="Glacial Indifference"/>
                <a:ea typeface="Glacial Indifference"/>
                <a:cs typeface="Glacial Indifference"/>
                <a:sym typeface="Glacial Indifference"/>
              </a:rPr>
              <a:t>This refers to where and how the products are sold. Seventy8ight seems to utilize online platforms, particularly Instagram, for marketing and potentially for direct sales. This choice suggests a strategy focusing on digital channels to reach a broader audience, potentially complemented by a physical store or pop-up events</a:t>
            </a:r>
          </a:p>
          <a:p>
            <a:pPr algn="ctr">
              <a:lnSpc>
                <a:spcPts val="2085"/>
              </a:lnSpc>
            </a:pPr>
          </a:p>
          <a:p>
            <a:pPr algn="ctr">
              <a:lnSpc>
                <a:spcPts val="208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696209" y="2928197"/>
            <a:ext cx="1492239" cy="1492239"/>
          </a:xfrm>
          <a:custGeom>
            <a:avLst/>
            <a:gdLst/>
            <a:ahLst/>
            <a:cxnLst/>
            <a:rect r="r" b="b" t="t" l="l"/>
            <a:pathLst>
              <a:path h="1492239" w="1492239">
                <a:moveTo>
                  <a:pt x="0" y="0"/>
                </a:moveTo>
                <a:lnTo>
                  <a:pt x="1492238" y="0"/>
                </a:lnTo>
                <a:lnTo>
                  <a:pt x="1492238" y="1492238"/>
                </a:lnTo>
                <a:lnTo>
                  <a:pt x="0" y="1492238"/>
                </a:lnTo>
                <a:lnTo>
                  <a:pt x="0" y="0"/>
                </a:lnTo>
                <a:close/>
              </a:path>
            </a:pathLst>
          </a:custGeom>
          <a:blipFill>
            <a:blip r:embed="rId2"/>
            <a:stretch>
              <a:fillRect l="0" t="0" r="0" b="0"/>
            </a:stretch>
          </a:blipFill>
        </p:spPr>
      </p:sp>
      <p:sp>
        <p:nvSpPr>
          <p:cNvPr name="Freeform 3" id="3"/>
          <p:cNvSpPr/>
          <p:nvPr/>
        </p:nvSpPr>
        <p:spPr>
          <a:xfrm flipH="false" flipV="false" rot="0">
            <a:off x="12424234" y="2928197"/>
            <a:ext cx="1492239" cy="1492239"/>
          </a:xfrm>
          <a:custGeom>
            <a:avLst/>
            <a:gdLst/>
            <a:ahLst/>
            <a:cxnLst/>
            <a:rect r="r" b="b" t="t" l="l"/>
            <a:pathLst>
              <a:path h="1492239" w="1492239">
                <a:moveTo>
                  <a:pt x="0" y="0"/>
                </a:moveTo>
                <a:lnTo>
                  <a:pt x="1492239" y="0"/>
                </a:lnTo>
                <a:lnTo>
                  <a:pt x="1492239" y="1492238"/>
                </a:lnTo>
                <a:lnTo>
                  <a:pt x="0" y="1492238"/>
                </a:lnTo>
                <a:lnTo>
                  <a:pt x="0" y="0"/>
                </a:lnTo>
                <a:close/>
              </a:path>
            </a:pathLst>
          </a:custGeom>
          <a:blipFill>
            <a:blip r:embed="rId3"/>
            <a:stretch>
              <a:fillRect l="0" t="0" r="0" b="0"/>
            </a:stretch>
          </a:blipFill>
        </p:spPr>
      </p:sp>
      <p:sp>
        <p:nvSpPr>
          <p:cNvPr name="Freeform 4" id="4"/>
          <p:cNvSpPr/>
          <p:nvPr/>
        </p:nvSpPr>
        <p:spPr>
          <a:xfrm flipH="false" flipV="false" rot="0">
            <a:off x="1028700" y="4887719"/>
            <a:ext cx="6827256" cy="4565727"/>
          </a:xfrm>
          <a:custGeom>
            <a:avLst/>
            <a:gdLst/>
            <a:ahLst/>
            <a:cxnLst/>
            <a:rect r="r" b="b" t="t" l="l"/>
            <a:pathLst>
              <a:path h="4565727" w="6827256">
                <a:moveTo>
                  <a:pt x="0" y="0"/>
                </a:moveTo>
                <a:lnTo>
                  <a:pt x="6827256" y="0"/>
                </a:lnTo>
                <a:lnTo>
                  <a:pt x="6827256" y="4565727"/>
                </a:lnTo>
                <a:lnTo>
                  <a:pt x="0" y="4565727"/>
                </a:lnTo>
                <a:lnTo>
                  <a:pt x="0" y="0"/>
                </a:lnTo>
                <a:close/>
              </a:path>
            </a:pathLst>
          </a:custGeom>
          <a:blipFill>
            <a:blip r:embed="rId4"/>
            <a:stretch>
              <a:fillRect l="0" t="0" r="0" b="0"/>
            </a:stretch>
          </a:blipFill>
        </p:spPr>
      </p:sp>
      <p:sp>
        <p:nvSpPr>
          <p:cNvPr name="Freeform 5" id="5"/>
          <p:cNvSpPr/>
          <p:nvPr/>
        </p:nvSpPr>
        <p:spPr>
          <a:xfrm flipH="false" flipV="false" rot="0">
            <a:off x="9237206" y="4887719"/>
            <a:ext cx="7866294" cy="3756156"/>
          </a:xfrm>
          <a:custGeom>
            <a:avLst/>
            <a:gdLst/>
            <a:ahLst/>
            <a:cxnLst/>
            <a:rect r="r" b="b" t="t" l="l"/>
            <a:pathLst>
              <a:path h="3756156" w="7866294">
                <a:moveTo>
                  <a:pt x="0" y="0"/>
                </a:moveTo>
                <a:lnTo>
                  <a:pt x="7866295" y="0"/>
                </a:lnTo>
                <a:lnTo>
                  <a:pt x="7866295" y="3756156"/>
                </a:lnTo>
                <a:lnTo>
                  <a:pt x="0" y="3756156"/>
                </a:lnTo>
                <a:lnTo>
                  <a:pt x="0" y="0"/>
                </a:lnTo>
                <a:close/>
              </a:path>
            </a:pathLst>
          </a:custGeom>
          <a:blipFill>
            <a:blip r:embed="rId5"/>
            <a:stretch>
              <a:fillRect l="0" t="0" r="0" b="0"/>
            </a:stretch>
          </a:blipFill>
        </p:spPr>
      </p:sp>
      <p:sp>
        <p:nvSpPr>
          <p:cNvPr name="TextBox 6" id="6"/>
          <p:cNvSpPr txBox="true"/>
          <p:nvPr/>
        </p:nvSpPr>
        <p:spPr>
          <a:xfrm rot="0">
            <a:off x="6117871" y="615873"/>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CHANNELS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7562164" y="150669"/>
            <a:ext cx="3163672"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SWOT</a:t>
            </a:r>
          </a:p>
        </p:txBody>
      </p:sp>
      <p:grpSp>
        <p:nvGrpSpPr>
          <p:cNvPr name="Group 4" id="4"/>
          <p:cNvGrpSpPr/>
          <p:nvPr/>
        </p:nvGrpSpPr>
        <p:grpSpPr>
          <a:xfrm rot="0">
            <a:off x="3128151" y="1744806"/>
            <a:ext cx="12031697" cy="7702019"/>
            <a:chOff x="0" y="0"/>
            <a:chExt cx="16042263" cy="10269358"/>
          </a:xfrm>
        </p:grpSpPr>
        <p:grpSp>
          <p:nvGrpSpPr>
            <p:cNvPr name="Group 5" id="5"/>
            <p:cNvGrpSpPr/>
            <p:nvPr/>
          </p:nvGrpSpPr>
          <p:grpSpPr>
            <a:xfrm rot="0">
              <a:off x="0" y="0"/>
              <a:ext cx="8021131" cy="5134679"/>
              <a:chOff x="0" y="0"/>
              <a:chExt cx="1986624" cy="1271725"/>
            </a:xfrm>
          </p:grpSpPr>
          <p:sp>
            <p:nvSpPr>
              <p:cNvPr name="Freeform 6" id="6"/>
              <p:cNvSpPr/>
              <p:nvPr/>
            </p:nvSpPr>
            <p:spPr>
              <a:xfrm flipH="false" flipV="false" rot="0">
                <a:off x="0" y="0"/>
                <a:ext cx="1986624" cy="1271725"/>
              </a:xfrm>
              <a:custGeom>
                <a:avLst/>
                <a:gdLst/>
                <a:ahLst/>
                <a:cxnLst/>
                <a:rect r="r" b="b" t="t" l="l"/>
                <a:pathLst>
                  <a:path h="1271725" w="1986624">
                    <a:moveTo>
                      <a:pt x="0" y="0"/>
                    </a:moveTo>
                    <a:lnTo>
                      <a:pt x="1986624" y="0"/>
                    </a:lnTo>
                    <a:lnTo>
                      <a:pt x="1986624" y="1271725"/>
                    </a:lnTo>
                    <a:lnTo>
                      <a:pt x="0" y="1271725"/>
                    </a:lnTo>
                    <a:close/>
                  </a:path>
                </a:pathLst>
              </a:custGeom>
              <a:solidFill>
                <a:srgbClr val="1A1A1A"/>
              </a:solidFill>
            </p:spPr>
          </p:sp>
          <p:sp>
            <p:nvSpPr>
              <p:cNvPr name="TextBox 7" id="7"/>
              <p:cNvSpPr txBox="true"/>
              <p:nvPr/>
            </p:nvSpPr>
            <p:spPr>
              <a:xfrm>
                <a:off x="0" y="-57150"/>
                <a:ext cx="1986624"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8" id="8"/>
            <p:cNvGrpSpPr/>
            <p:nvPr/>
          </p:nvGrpSpPr>
          <p:grpSpPr>
            <a:xfrm rot="0">
              <a:off x="8021131" y="5134679"/>
              <a:ext cx="8021131" cy="5134679"/>
              <a:chOff x="0" y="0"/>
              <a:chExt cx="1986624" cy="1271725"/>
            </a:xfrm>
          </p:grpSpPr>
          <p:sp>
            <p:nvSpPr>
              <p:cNvPr name="Freeform 9" id="9"/>
              <p:cNvSpPr/>
              <p:nvPr/>
            </p:nvSpPr>
            <p:spPr>
              <a:xfrm flipH="false" flipV="false" rot="0">
                <a:off x="0" y="0"/>
                <a:ext cx="1986624" cy="1271725"/>
              </a:xfrm>
              <a:custGeom>
                <a:avLst/>
                <a:gdLst/>
                <a:ahLst/>
                <a:cxnLst/>
                <a:rect r="r" b="b" t="t" l="l"/>
                <a:pathLst>
                  <a:path h="1271725" w="1986624">
                    <a:moveTo>
                      <a:pt x="0" y="0"/>
                    </a:moveTo>
                    <a:lnTo>
                      <a:pt x="1986624" y="0"/>
                    </a:lnTo>
                    <a:lnTo>
                      <a:pt x="1986624" y="1271725"/>
                    </a:lnTo>
                    <a:lnTo>
                      <a:pt x="0" y="1271725"/>
                    </a:lnTo>
                    <a:close/>
                  </a:path>
                </a:pathLst>
              </a:custGeom>
              <a:solidFill>
                <a:srgbClr val="1A1A1A"/>
              </a:solidFill>
            </p:spPr>
          </p:sp>
          <p:sp>
            <p:nvSpPr>
              <p:cNvPr name="TextBox 10" id="10"/>
              <p:cNvSpPr txBox="true"/>
              <p:nvPr/>
            </p:nvSpPr>
            <p:spPr>
              <a:xfrm>
                <a:off x="0" y="-57150"/>
                <a:ext cx="1986624"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1" id="11"/>
            <p:cNvGrpSpPr/>
            <p:nvPr/>
          </p:nvGrpSpPr>
          <p:grpSpPr>
            <a:xfrm rot="0">
              <a:off x="0" y="5134679"/>
              <a:ext cx="8021131" cy="5134679"/>
              <a:chOff x="0" y="0"/>
              <a:chExt cx="1986624" cy="1271725"/>
            </a:xfrm>
          </p:grpSpPr>
          <p:sp>
            <p:nvSpPr>
              <p:cNvPr name="Freeform 12" id="12"/>
              <p:cNvSpPr/>
              <p:nvPr/>
            </p:nvSpPr>
            <p:spPr>
              <a:xfrm flipH="false" flipV="false" rot="0">
                <a:off x="0" y="0"/>
                <a:ext cx="1986624" cy="1271725"/>
              </a:xfrm>
              <a:custGeom>
                <a:avLst/>
                <a:gdLst/>
                <a:ahLst/>
                <a:cxnLst/>
                <a:rect r="r" b="b" t="t" l="l"/>
                <a:pathLst>
                  <a:path h="1271725" w="1986624">
                    <a:moveTo>
                      <a:pt x="0" y="0"/>
                    </a:moveTo>
                    <a:lnTo>
                      <a:pt x="1986624" y="0"/>
                    </a:lnTo>
                    <a:lnTo>
                      <a:pt x="1986624" y="1271725"/>
                    </a:lnTo>
                    <a:lnTo>
                      <a:pt x="0" y="1271725"/>
                    </a:lnTo>
                    <a:close/>
                  </a:path>
                </a:pathLst>
              </a:custGeom>
              <a:solidFill>
                <a:srgbClr val="BC1823"/>
              </a:solidFill>
            </p:spPr>
          </p:sp>
          <p:sp>
            <p:nvSpPr>
              <p:cNvPr name="TextBox 13" id="13"/>
              <p:cNvSpPr txBox="true"/>
              <p:nvPr/>
            </p:nvSpPr>
            <p:spPr>
              <a:xfrm>
                <a:off x="0" y="-57150"/>
                <a:ext cx="1986624"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4" id="14"/>
            <p:cNvGrpSpPr/>
            <p:nvPr/>
          </p:nvGrpSpPr>
          <p:grpSpPr>
            <a:xfrm rot="0">
              <a:off x="8021131" y="0"/>
              <a:ext cx="8021131" cy="5134679"/>
              <a:chOff x="0" y="0"/>
              <a:chExt cx="1986624" cy="1271725"/>
            </a:xfrm>
          </p:grpSpPr>
          <p:sp>
            <p:nvSpPr>
              <p:cNvPr name="Freeform 15" id="15"/>
              <p:cNvSpPr/>
              <p:nvPr/>
            </p:nvSpPr>
            <p:spPr>
              <a:xfrm flipH="false" flipV="false" rot="0">
                <a:off x="0" y="0"/>
                <a:ext cx="1986624" cy="1271725"/>
              </a:xfrm>
              <a:custGeom>
                <a:avLst/>
                <a:gdLst/>
                <a:ahLst/>
                <a:cxnLst/>
                <a:rect r="r" b="b" t="t" l="l"/>
                <a:pathLst>
                  <a:path h="1271725" w="1986624">
                    <a:moveTo>
                      <a:pt x="0" y="0"/>
                    </a:moveTo>
                    <a:lnTo>
                      <a:pt x="1986624" y="0"/>
                    </a:lnTo>
                    <a:lnTo>
                      <a:pt x="1986624" y="1271725"/>
                    </a:lnTo>
                    <a:lnTo>
                      <a:pt x="0" y="1271725"/>
                    </a:lnTo>
                    <a:close/>
                  </a:path>
                </a:pathLst>
              </a:custGeom>
              <a:solidFill>
                <a:srgbClr val="BC1823"/>
              </a:solidFill>
            </p:spPr>
          </p:sp>
          <p:sp>
            <p:nvSpPr>
              <p:cNvPr name="TextBox 16" id="16"/>
              <p:cNvSpPr txBox="true"/>
              <p:nvPr/>
            </p:nvSpPr>
            <p:spPr>
              <a:xfrm>
                <a:off x="0" y="-57150"/>
                <a:ext cx="1986624" cy="1328875"/>
              </a:xfrm>
              <a:prstGeom prst="rect">
                <a:avLst/>
              </a:prstGeom>
            </p:spPr>
            <p:txBody>
              <a:bodyPr anchor="ctr" rtlCol="false" tIns="50800" lIns="50800" bIns="50800" rIns="50800"/>
              <a:lstStyle/>
              <a:p>
                <a:pPr algn="ctr" marL="0" indent="0" lvl="0">
                  <a:lnSpc>
                    <a:spcPts val="4114"/>
                  </a:lnSpc>
                  <a:spcBef>
                    <a:spcPct val="0"/>
                  </a:spcBef>
                </a:pPr>
              </a:p>
            </p:txBody>
          </p:sp>
        </p:grpSp>
      </p:grpSp>
      <p:sp>
        <p:nvSpPr>
          <p:cNvPr name="TextBox 17" id="17"/>
          <p:cNvSpPr txBox="true"/>
          <p:nvPr/>
        </p:nvSpPr>
        <p:spPr>
          <a:xfrm rot="0">
            <a:off x="10358689" y="3109865"/>
            <a:ext cx="3542623" cy="1392034"/>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Weakness:poor customer service response time ,unclear offline store location.</a:t>
            </a:r>
          </a:p>
        </p:txBody>
      </p:sp>
      <p:sp>
        <p:nvSpPr>
          <p:cNvPr name="TextBox 18" id="18"/>
          <p:cNvSpPr txBox="true"/>
          <p:nvPr/>
        </p:nvSpPr>
        <p:spPr>
          <a:xfrm rot="0">
            <a:off x="3571314" y="6578275"/>
            <a:ext cx="4600953" cy="1744459"/>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Opportunities:Growing youth fashion market in Egypt,  potential to expand the brand to other cities,  opportunities to collaborate with influencers. </a:t>
            </a:r>
          </a:p>
        </p:txBody>
      </p:sp>
      <p:sp>
        <p:nvSpPr>
          <p:cNvPr name="TextBox 19" id="19"/>
          <p:cNvSpPr txBox="true"/>
          <p:nvPr/>
        </p:nvSpPr>
        <p:spPr>
          <a:xfrm rot="0">
            <a:off x="4100479" y="3109865"/>
            <a:ext cx="3542623" cy="1392034"/>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Strength: High quality materials, unique and trendy designs, growing social media presence. </a:t>
            </a:r>
          </a:p>
        </p:txBody>
      </p:sp>
      <p:sp>
        <p:nvSpPr>
          <p:cNvPr name="TextBox 20" id="20"/>
          <p:cNvSpPr txBox="true"/>
          <p:nvPr/>
        </p:nvSpPr>
        <p:spPr>
          <a:xfrm rot="0">
            <a:off x="10358689" y="6578275"/>
            <a:ext cx="3542623" cy="2096884"/>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Threats:High competition from other local and international brands, potential economic downturn affecting consumer spending.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924948" y="-5091811"/>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54966" y="-3799091"/>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893475" y="3510391"/>
            <a:ext cx="9034431" cy="2808103"/>
            <a:chOff x="0" y="0"/>
            <a:chExt cx="1744696" cy="542290"/>
          </a:xfrm>
        </p:grpSpPr>
        <p:sp>
          <p:nvSpPr>
            <p:cNvPr name="Freeform 9" id="9"/>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2179166" y="6572062"/>
            <a:ext cx="9034431" cy="2808103"/>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674509" y="3684084"/>
            <a:ext cx="5021873" cy="2460718"/>
          </a:xfrm>
          <a:custGeom>
            <a:avLst/>
            <a:gdLst/>
            <a:ahLst/>
            <a:cxnLst/>
            <a:rect r="r" b="b" t="t" l="l"/>
            <a:pathLst>
              <a:path h="2460718" w="5021873">
                <a:moveTo>
                  <a:pt x="0" y="0"/>
                </a:moveTo>
                <a:lnTo>
                  <a:pt x="5021873" y="0"/>
                </a:lnTo>
                <a:lnTo>
                  <a:pt x="5021873" y="2460718"/>
                </a:lnTo>
                <a:lnTo>
                  <a:pt x="0" y="2460718"/>
                </a:lnTo>
                <a:lnTo>
                  <a:pt x="0" y="0"/>
                </a:lnTo>
                <a:close/>
              </a:path>
            </a:pathLst>
          </a:custGeom>
          <a:blipFill>
            <a:blip r:embed="rId5"/>
            <a:stretch>
              <a:fillRect l="0" t="0" r="0" b="0"/>
            </a:stretch>
          </a:blipFill>
        </p:spPr>
      </p:sp>
      <p:sp>
        <p:nvSpPr>
          <p:cNvPr name="Freeform 15" id="15"/>
          <p:cNvSpPr/>
          <p:nvPr/>
        </p:nvSpPr>
        <p:spPr>
          <a:xfrm flipH="false" flipV="false" rot="0">
            <a:off x="12098503" y="6507347"/>
            <a:ext cx="3652891" cy="3122471"/>
          </a:xfrm>
          <a:custGeom>
            <a:avLst/>
            <a:gdLst/>
            <a:ahLst/>
            <a:cxnLst/>
            <a:rect r="r" b="b" t="t" l="l"/>
            <a:pathLst>
              <a:path h="3122471" w="3652891">
                <a:moveTo>
                  <a:pt x="0" y="0"/>
                </a:moveTo>
                <a:lnTo>
                  <a:pt x="3652891" y="0"/>
                </a:lnTo>
                <a:lnTo>
                  <a:pt x="3652891" y="3122472"/>
                </a:lnTo>
                <a:lnTo>
                  <a:pt x="0" y="3122472"/>
                </a:lnTo>
                <a:lnTo>
                  <a:pt x="0" y="0"/>
                </a:lnTo>
                <a:close/>
              </a:path>
            </a:pathLst>
          </a:custGeom>
          <a:blipFill>
            <a:blip r:embed="rId6"/>
            <a:stretch>
              <a:fillRect l="0" t="0" r="0" b="0"/>
            </a:stretch>
          </a:blipFill>
        </p:spPr>
      </p:sp>
      <p:sp>
        <p:nvSpPr>
          <p:cNvPr name="TextBox 16" id="16"/>
          <p:cNvSpPr txBox="true"/>
          <p:nvPr/>
        </p:nvSpPr>
        <p:spPr>
          <a:xfrm rot="0">
            <a:off x="2032236" y="1092895"/>
            <a:ext cx="14223528"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TARGET AUDIENCE ANALYSIS</a:t>
            </a:r>
          </a:p>
        </p:txBody>
      </p:sp>
      <p:sp>
        <p:nvSpPr>
          <p:cNvPr name="TextBox 17" id="17"/>
          <p:cNvSpPr txBox="true"/>
          <p:nvPr/>
        </p:nvSpPr>
        <p:spPr>
          <a:xfrm rot="0">
            <a:off x="7224667" y="3757781"/>
            <a:ext cx="8370651" cy="2450638"/>
          </a:xfrm>
          <a:prstGeom prst="rect">
            <a:avLst/>
          </a:prstGeom>
        </p:spPr>
        <p:txBody>
          <a:bodyPr anchor="t" rtlCol="false" tIns="0" lIns="0" bIns="0" rIns="0">
            <a:spAutoFit/>
          </a:bodyPr>
          <a:lstStyle/>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Demographics: Ages 13-54, predominantly males and females, with an interest in fashion, design, or streetwear.</a:t>
            </a:r>
          </a:p>
          <a:p>
            <a:pPr algn="l">
              <a:lnSpc>
                <a:spcPts val="3286"/>
              </a:lnSpc>
            </a:pPr>
          </a:p>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Location: People who live in Cairo and nearby governments.</a:t>
            </a:r>
          </a:p>
        </p:txBody>
      </p:sp>
      <p:sp>
        <p:nvSpPr>
          <p:cNvPr name="TextBox 18" id="18"/>
          <p:cNvSpPr txBox="true"/>
          <p:nvPr/>
        </p:nvSpPr>
        <p:spPr>
          <a:xfrm rot="0">
            <a:off x="2510357" y="6819452"/>
            <a:ext cx="8512431" cy="2450638"/>
          </a:xfrm>
          <a:prstGeom prst="rect">
            <a:avLst/>
          </a:prstGeom>
        </p:spPr>
        <p:txBody>
          <a:bodyPr anchor="t" rtlCol="false" tIns="0" lIns="0" bIns="0" rIns="0">
            <a:spAutoFit/>
          </a:bodyPr>
          <a:lstStyle/>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Interests: Fashion, music, nightlife, art, and creativity.</a:t>
            </a:r>
          </a:p>
          <a:p>
            <a:pPr algn="l">
              <a:lnSpc>
                <a:spcPts val="3286"/>
              </a:lnSpc>
            </a:pPr>
          </a:p>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Behavior: They engage with visual-driven content, look for unique, trendy pieces, and often follow influencers and brands that match their style.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774426" y="3206190"/>
            <a:ext cx="3474003" cy="647719"/>
            <a:chOff x="0" y="0"/>
            <a:chExt cx="914964" cy="170593"/>
          </a:xfrm>
        </p:grpSpPr>
        <p:sp>
          <p:nvSpPr>
            <p:cNvPr name="Freeform 4" id="4"/>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5" id="5"/>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Segmentation</a:t>
              </a:r>
            </a:p>
          </p:txBody>
        </p:sp>
      </p:grpSp>
      <p:sp>
        <p:nvSpPr>
          <p:cNvPr name="TextBox 6" id="6"/>
          <p:cNvSpPr txBox="true"/>
          <p:nvPr/>
        </p:nvSpPr>
        <p:spPr>
          <a:xfrm rot="0">
            <a:off x="8343743" y="914400"/>
            <a:ext cx="1600514"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STP</a:t>
            </a:r>
          </a:p>
        </p:txBody>
      </p:sp>
      <p:sp>
        <p:nvSpPr>
          <p:cNvPr name="TextBox 7" id="7"/>
          <p:cNvSpPr txBox="true"/>
          <p:nvPr/>
        </p:nvSpPr>
        <p:spPr>
          <a:xfrm rot="0">
            <a:off x="752092" y="4126889"/>
            <a:ext cx="5518671" cy="3534392"/>
          </a:xfrm>
          <a:prstGeom prst="rect">
            <a:avLst/>
          </a:prstGeom>
        </p:spPr>
        <p:txBody>
          <a:bodyPr anchor="t" rtlCol="false" tIns="0" lIns="0" bIns="0" rIns="0">
            <a:spAutoFit/>
          </a:bodyPr>
          <a:lstStyle/>
          <a:p>
            <a:pPr algn="ctr" marL="0" indent="0" lvl="0">
              <a:lnSpc>
                <a:spcPts val="2342"/>
              </a:lnSpc>
              <a:spcBef>
                <a:spcPct val="0"/>
              </a:spcBef>
            </a:pPr>
            <a:r>
              <a:rPr lang="en-US" sz="1697" spc="166">
                <a:solidFill>
                  <a:srgbClr val="231F20"/>
                </a:solidFill>
                <a:latin typeface="Glacial Indifference"/>
                <a:ea typeface="Glacial Indifference"/>
                <a:cs typeface="Glacial Indifference"/>
                <a:sym typeface="Glacial Indifference"/>
              </a:rPr>
              <a:t>Demographic: - Gender: Primarily men (90%) - Age groups: 13-17 (30%), 18-24 (45%), 35-44 (6.1%), 45+ (1%) - Income: Likely medium-income youth and young professionals - Psychographic: - Interests: Youth fashion, casual wear, streetwear trends - Lifestyle: Social media-active, fashion-conscious, values unique designs and quality - Behavioral: - Purchase behavior: Online shoppers, looking for youthful, trendy designs - Brand loyalty: Engages with brands on TikTok and Instagram, responsive to social media trends</a:t>
            </a:r>
          </a:p>
        </p:txBody>
      </p:sp>
      <p:grpSp>
        <p:nvGrpSpPr>
          <p:cNvPr name="Group 8" id="8"/>
          <p:cNvGrpSpPr/>
          <p:nvPr/>
        </p:nvGrpSpPr>
        <p:grpSpPr>
          <a:xfrm rot="0">
            <a:off x="7218805" y="3206190"/>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0" id="10"/>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Targeting</a:t>
              </a:r>
            </a:p>
          </p:txBody>
        </p:sp>
      </p:grpSp>
      <p:sp>
        <p:nvSpPr>
          <p:cNvPr name="TextBox 11" id="11"/>
          <p:cNvSpPr txBox="true"/>
          <p:nvPr/>
        </p:nvSpPr>
        <p:spPr>
          <a:xfrm rot="0">
            <a:off x="6708785" y="4321956"/>
            <a:ext cx="5076431" cy="3144259"/>
          </a:xfrm>
          <a:prstGeom prst="rect">
            <a:avLst/>
          </a:prstGeom>
        </p:spPr>
        <p:txBody>
          <a:bodyPr anchor="t" rtlCol="false" tIns="0" lIns="0" bIns="0" rIns="0">
            <a:spAutoFit/>
          </a:bodyPr>
          <a:lstStyle/>
          <a:p>
            <a:pPr algn="ctr" marL="0" indent="0" lvl="0">
              <a:lnSpc>
                <a:spcPts val="2273"/>
              </a:lnSpc>
              <a:spcBef>
                <a:spcPct val="0"/>
              </a:spcBef>
            </a:pPr>
            <a:r>
              <a:rPr lang="en-US" sz="1647" spc="161">
                <a:solidFill>
                  <a:srgbClr val="231F20"/>
                </a:solidFill>
                <a:latin typeface="Glacial Indifference"/>
                <a:ea typeface="Glacial Indifference"/>
                <a:cs typeface="Glacial Indifference"/>
                <a:sym typeface="Glacial Indifference"/>
              </a:rPr>
              <a:t> Primary Target: - Men aged 18-24 (45% of your audience) – Focus on students, early career professionals who are fashion-conscious and active on social media. - Secondary Target: - Teen boys aged 13-17 (30%) – Appeal to their need for trendy, comfortable fashion for school and social settings. - Tertiary Target: - Men aged 35-44 (6.1%) – A smaller but notable group, likely interested in comfortable and youthful fashion for casual outings.</a:t>
            </a:r>
          </a:p>
        </p:txBody>
      </p:sp>
      <p:grpSp>
        <p:nvGrpSpPr>
          <p:cNvPr name="Group 12" id="12"/>
          <p:cNvGrpSpPr/>
          <p:nvPr/>
        </p:nvGrpSpPr>
        <p:grpSpPr>
          <a:xfrm rot="0">
            <a:off x="13284209" y="3206190"/>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4" id="14"/>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postiosing</a:t>
              </a:r>
            </a:p>
          </p:txBody>
        </p:sp>
      </p:grpSp>
      <p:sp>
        <p:nvSpPr>
          <p:cNvPr name="TextBox 15" id="15"/>
          <p:cNvSpPr txBox="true"/>
          <p:nvPr/>
        </p:nvSpPr>
        <p:spPr>
          <a:xfrm rot="0">
            <a:off x="12418281" y="4225823"/>
            <a:ext cx="5590096" cy="3240392"/>
          </a:xfrm>
          <a:prstGeom prst="rect">
            <a:avLst/>
          </a:prstGeom>
        </p:spPr>
        <p:txBody>
          <a:bodyPr anchor="t" rtlCol="false" tIns="0" lIns="0" bIns="0" rIns="0">
            <a:spAutoFit/>
          </a:bodyPr>
          <a:lstStyle/>
          <a:p>
            <a:pPr algn="ctr" marL="0" indent="0" lvl="0">
              <a:lnSpc>
                <a:spcPts val="2139"/>
              </a:lnSpc>
              <a:spcBef>
                <a:spcPct val="0"/>
              </a:spcBef>
            </a:pPr>
            <a:r>
              <a:rPr lang="en-US" sz="1550" spc="151">
                <a:solidFill>
                  <a:srgbClr val="231F20"/>
                </a:solidFill>
                <a:latin typeface="Glacial Indifference"/>
                <a:ea typeface="Glacial Indifference"/>
                <a:cs typeface="Glacial Indifference"/>
                <a:sym typeface="Glacial Indifference"/>
              </a:rPr>
              <a:t> Positioning Statement: "For fashion-forward young men who value both style and comfort, Seventy8ight Store offers high-quality, trendy t-shirts and pants designed to keep up with your dynamic lifestyle. With modern youthful designs and superior fabrics, we bring the latest fashion to your wardrobe at affordable prices." - Differentiation: - Youthful, modern designs that appeal to trendy, style-conscious men. - High-quality materials that provide both comfort and durability. - Strong online presence and social media engagement, making fashion accessible and relevant to a tech-savvy audience.</a:t>
            </a:r>
          </a:p>
        </p:txBody>
      </p:sp>
      <p:sp>
        <p:nvSpPr>
          <p:cNvPr name="Freeform 16" id="1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638208" y="364817"/>
            <a:ext cx="5499265" cy="1194415"/>
          </a:xfrm>
          <a:prstGeom prst="rect">
            <a:avLst/>
          </a:prstGeom>
        </p:spPr>
        <p:txBody>
          <a:bodyPr anchor="t" rtlCol="false" tIns="0" lIns="0" bIns="0" rIns="0">
            <a:spAutoFit/>
          </a:bodyPr>
          <a:lstStyle/>
          <a:p>
            <a:pPr algn="l">
              <a:lnSpc>
                <a:spcPts val="9756"/>
              </a:lnSpc>
            </a:pPr>
            <a:r>
              <a:rPr lang="en-US" sz="6968">
                <a:solidFill>
                  <a:srgbClr val="000000"/>
                </a:solidFill>
                <a:latin typeface="League Gothic"/>
                <a:ea typeface="League Gothic"/>
                <a:cs typeface="League Gothic"/>
                <a:sym typeface="League Gothic"/>
              </a:rPr>
              <a:t>BUYER PERSONA</a:t>
            </a:r>
          </a:p>
        </p:txBody>
      </p:sp>
      <p:sp>
        <p:nvSpPr>
          <p:cNvPr name="Freeform 3" id="3"/>
          <p:cNvSpPr/>
          <p:nvPr/>
        </p:nvSpPr>
        <p:spPr>
          <a:xfrm flipH="false" flipV="false" rot="0">
            <a:off x="14502366" y="7057749"/>
            <a:ext cx="564109" cy="570952"/>
          </a:xfrm>
          <a:custGeom>
            <a:avLst/>
            <a:gdLst/>
            <a:ahLst/>
            <a:cxnLst/>
            <a:rect r="r" b="b" t="t" l="l"/>
            <a:pathLst>
              <a:path h="570952" w="564109">
                <a:moveTo>
                  <a:pt x="0" y="0"/>
                </a:moveTo>
                <a:lnTo>
                  <a:pt x="564109" y="0"/>
                </a:lnTo>
                <a:lnTo>
                  <a:pt x="564109" y="570952"/>
                </a:lnTo>
                <a:lnTo>
                  <a:pt x="0" y="570952"/>
                </a:lnTo>
                <a:lnTo>
                  <a:pt x="0" y="0"/>
                </a:lnTo>
                <a:close/>
              </a:path>
            </a:pathLst>
          </a:custGeom>
          <a:blipFill>
            <a:blip r:embed="rId2">
              <a:extLst>
                <a:ext uri="{96DAC541-7B7A-43D3-8B79-37D633B846F1}">
                  <asvg:svgBlip xmlns:asvg="http://schemas.microsoft.com/office/drawing/2016/SVG/main" r:embed="rId3"/>
                </a:ext>
              </a:extLst>
            </a:blip>
            <a:stretch>
              <a:fillRect l="-122527" t="0" r="0" b="-112440"/>
            </a:stretch>
          </a:blipFill>
        </p:spPr>
      </p:sp>
      <p:sp>
        <p:nvSpPr>
          <p:cNvPr name="Freeform 4" id="4"/>
          <p:cNvSpPr/>
          <p:nvPr/>
        </p:nvSpPr>
        <p:spPr>
          <a:xfrm flipH="false" flipV="false" rot="0">
            <a:off x="8130723" y="-154256"/>
            <a:ext cx="8378240" cy="10285786"/>
          </a:xfrm>
          <a:custGeom>
            <a:avLst/>
            <a:gdLst/>
            <a:ahLst/>
            <a:cxnLst/>
            <a:rect r="r" b="b" t="t" l="l"/>
            <a:pathLst>
              <a:path h="10285786" w="8378240">
                <a:moveTo>
                  <a:pt x="0" y="0"/>
                </a:moveTo>
                <a:lnTo>
                  <a:pt x="8378240" y="0"/>
                </a:lnTo>
                <a:lnTo>
                  <a:pt x="8378240" y="10285786"/>
                </a:lnTo>
                <a:lnTo>
                  <a:pt x="0" y="10285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79037" y="6422128"/>
            <a:ext cx="5705221" cy="3583168"/>
            <a:chOff x="0" y="0"/>
            <a:chExt cx="1272672" cy="799303"/>
          </a:xfrm>
        </p:grpSpPr>
        <p:sp>
          <p:nvSpPr>
            <p:cNvPr name="Freeform 6" id="6"/>
            <p:cNvSpPr/>
            <p:nvPr/>
          </p:nvSpPr>
          <p:spPr>
            <a:xfrm flipH="false" flipV="false" rot="0">
              <a:off x="0" y="0"/>
              <a:ext cx="1272673" cy="799303"/>
            </a:xfrm>
            <a:custGeom>
              <a:avLst/>
              <a:gdLst/>
              <a:ahLst/>
              <a:cxnLst/>
              <a:rect r="r" b="b" t="t" l="l"/>
              <a:pathLst>
                <a:path h="799303" w="1272673">
                  <a:moveTo>
                    <a:pt x="18998" y="0"/>
                  </a:moveTo>
                  <a:lnTo>
                    <a:pt x="1253675" y="0"/>
                  </a:lnTo>
                  <a:cubicBezTo>
                    <a:pt x="1264167" y="0"/>
                    <a:pt x="1272673" y="8506"/>
                    <a:pt x="1272673" y="18998"/>
                  </a:cubicBezTo>
                  <a:lnTo>
                    <a:pt x="1272673" y="780305"/>
                  </a:lnTo>
                  <a:cubicBezTo>
                    <a:pt x="1272673" y="785343"/>
                    <a:pt x="1270671" y="790176"/>
                    <a:pt x="1267108" y="793738"/>
                  </a:cubicBezTo>
                  <a:cubicBezTo>
                    <a:pt x="1263545" y="797301"/>
                    <a:pt x="1258713" y="799303"/>
                    <a:pt x="1253675" y="799303"/>
                  </a:cubicBezTo>
                  <a:lnTo>
                    <a:pt x="18998" y="799303"/>
                  </a:lnTo>
                  <a:cubicBezTo>
                    <a:pt x="8506" y="799303"/>
                    <a:pt x="0" y="790797"/>
                    <a:pt x="0" y="780305"/>
                  </a:cubicBezTo>
                  <a:lnTo>
                    <a:pt x="0" y="18998"/>
                  </a:lnTo>
                  <a:cubicBezTo>
                    <a:pt x="0" y="8506"/>
                    <a:pt x="8506" y="0"/>
                    <a:pt x="18998" y="0"/>
                  </a:cubicBezTo>
                  <a:close/>
                </a:path>
              </a:pathLst>
            </a:custGeom>
            <a:solidFill>
              <a:srgbClr val="FFFAEB"/>
            </a:solidFill>
          </p:spPr>
        </p:sp>
        <p:sp>
          <p:nvSpPr>
            <p:cNvPr name="TextBox 7" id="7"/>
            <p:cNvSpPr txBox="true"/>
            <p:nvPr/>
          </p:nvSpPr>
          <p:spPr>
            <a:xfrm>
              <a:off x="0" y="-28575"/>
              <a:ext cx="1272672" cy="827878"/>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211442">
            <a:off x="4712713" y="4299740"/>
            <a:ext cx="3509274" cy="844722"/>
            <a:chOff x="0" y="0"/>
            <a:chExt cx="1626162" cy="391436"/>
          </a:xfrm>
        </p:grpSpPr>
        <p:sp>
          <p:nvSpPr>
            <p:cNvPr name="Freeform 9" id="9"/>
            <p:cNvSpPr/>
            <p:nvPr/>
          </p:nvSpPr>
          <p:spPr>
            <a:xfrm flipH="false" flipV="false" rot="0">
              <a:off x="0" y="0"/>
              <a:ext cx="1626162" cy="391436"/>
            </a:xfrm>
            <a:custGeom>
              <a:avLst/>
              <a:gdLst/>
              <a:ahLst/>
              <a:cxnLst/>
              <a:rect r="r" b="b" t="t" l="l"/>
              <a:pathLst>
                <a:path h="391436" w="1626162">
                  <a:moveTo>
                    <a:pt x="158841" y="0"/>
                  </a:moveTo>
                  <a:lnTo>
                    <a:pt x="1467321" y="0"/>
                  </a:lnTo>
                  <a:cubicBezTo>
                    <a:pt x="1509448" y="0"/>
                    <a:pt x="1549850" y="16735"/>
                    <a:pt x="1579639" y="46524"/>
                  </a:cubicBezTo>
                  <a:cubicBezTo>
                    <a:pt x="1609427" y="76312"/>
                    <a:pt x="1626162" y="116714"/>
                    <a:pt x="1626162" y="158841"/>
                  </a:cubicBezTo>
                  <a:lnTo>
                    <a:pt x="1626162" y="232594"/>
                  </a:lnTo>
                  <a:cubicBezTo>
                    <a:pt x="1626162" y="274722"/>
                    <a:pt x="1609427" y="315124"/>
                    <a:pt x="1579639" y="344912"/>
                  </a:cubicBezTo>
                  <a:cubicBezTo>
                    <a:pt x="1549850" y="374701"/>
                    <a:pt x="1509448" y="391436"/>
                    <a:pt x="1467321" y="391436"/>
                  </a:cubicBezTo>
                  <a:lnTo>
                    <a:pt x="158841" y="391436"/>
                  </a:lnTo>
                  <a:cubicBezTo>
                    <a:pt x="116714" y="391436"/>
                    <a:pt x="76312" y="374701"/>
                    <a:pt x="46524" y="344912"/>
                  </a:cubicBezTo>
                  <a:cubicBezTo>
                    <a:pt x="16735" y="315124"/>
                    <a:pt x="0" y="274722"/>
                    <a:pt x="0" y="232594"/>
                  </a:cubicBezTo>
                  <a:lnTo>
                    <a:pt x="0" y="158841"/>
                  </a:lnTo>
                  <a:cubicBezTo>
                    <a:pt x="0" y="116714"/>
                    <a:pt x="16735" y="76312"/>
                    <a:pt x="46524" y="46524"/>
                  </a:cubicBezTo>
                  <a:cubicBezTo>
                    <a:pt x="76312" y="16735"/>
                    <a:pt x="116714" y="0"/>
                    <a:pt x="158841" y="0"/>
                  </a:cubicBezTo>
                  <a:close/>
                </a:path>
              </a:pathLst>
            </a:custGeom>
            <a:solidFill>
              <a:srgbClr val="000000"/>
            </a:solidFill>
          </p:spPr>
        </p:sp>
        <p:sp>
          <p:nvSpPr>
            <p:cNvPr name="TextBox 10" id="10"/>
            <p:cNvSpPr txBox="true"/>
            <p:nvPr/>
          </p:nvSpPr>
          <p:spPr>
            <a:xfrm>
              <a:off x="0" y="-28575"/>
              <a:ext cx="1626162" cy="420011"/>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211442">
            <a:off x="4538222" y="2070299"/>
            <a:ext cx="3509274" cy="844722"/>
            <a:chOff x="0" y="0"/>
            <a:chExt cx="1626162" cy="391436"/>
          </a:xfrm>
        </p:grpSpPr>
        <p:sp>
          <p:nvSpPr>
            <p:cNvPr name="Freeform 12" id="12"/>
            <p:cNvSpPr/>
            <p:nvPr/>
          </p:nvSpPr>
          <p:spPr>
            <a:xfrm flipH="false" flipV="false" rot="0">
              <a:off x="0" y="0"/>
              <a:ext cx="1626162" cy="391436"/>
            </a:xfrm>
            <a:custGeom>
              <a:avLst/>
              <a:gdLst/>
              <a:ahLst/>
              <a:cxnLst/>
              <a:rect r="r" b="b" t="t" l="l"/>
              <a:pathLst>
                <a:path h="391436" w="1626162">
                  <a:moveTo>
                    <a:pt x="158841" y="0"/>
                  </a:moveTo>
                  <a:lnTo>
                    <a:pt x="1467321" y="0"/>
                  </a:lnTo>
                  <a:cubicBezTo>
                    <a:pt x="1509448" y="0"/>
                    <a:pt x="1549850" y="16735"/>
                    <a:pt x="1579639" y="46524"/>
                  </a:cubicBezTo>
                  <a:cubicBezTo>
                    <a:pt x="1609427" y="76312"/>
                    <a:pt x="1626162" y="116714"/>
                    <a:pt x="1626162" y="158841"/>
                  </a:cubicBezTo>
                  <a:lnTo>
                    <a:pt x="1626162" y="232594"/>
                  </a:lnTo>
                  <a:cubicBezTo>
                    <a:pt x="1626162" y="274722"/>
                    <a:pt x="1609427" y="315124"/>
                    <a:pt x="1579639" y="344912"/>
                  </a:cubicBezTo>
                  <a:cubicBezTo>
                    <a:pt x="1549850" y="374701"/>
                    <a:pt x="1509448" y="391436"/>
                    <a:pt x="1467321" y="391436"/>
                  </a:cubicBezTo>
                  <a:lnTo>
                    <a:pt x="158841" y="391436"/>
                  </a:lnTo>
                  <a:cubicBezTo>
                    <a:pt x="116714" y="391436"/>
                    <a:pt x="76312" y="374701"/>
                    <a:pt x="46524" y="344912"/>
                  </a:cubicBezTo>
                  <a:cubicBezTo>
                    <a:pt x="16735" y="315124"/>
                    <a:pt x="0" y="274722"/>
                    <a:pt x="0" y="232594"/>
                  </a:cubicBezTo>
                  <a:lnTo>
                    <a:pt x="0" y="158841"/>
                  </a:lnTo>
                  <a:cubicBezTo>
                    <a:pt x="0" y="116714"/>
                    <a:pt x="16735" y="76312"/>
                    <a:pt x="46524" y="46524"/>
                  </a:cubicBezTo>
                  <a:cubicBezTo>
                    <a:pt x="76312" y="16735"/>
                    <a:pt x="116714" y="0"/>
                    <a:pt x="158841" y="0"/>
                  </a:cubicBezTo>
                  <a:close/>
                </a:path>
              </a:pathLst>
            </a:custGeom>
            <a:solidFill>
              <a:srgbClr val="BC1823"/>
            </a:solidFill>
          </p:spPr>
        </p:sp>
        <p:sp>
          <p:nvSpPr>
            <p:cNvPr name="TextBox 13" id="13"/>
            <p:cNvSpPr txBox="true"/>
            <p:nvPr/>
          </p:nvSpPr>
          <p:spPr>
            <a:xfrm>
              <a:off x="0" y="-28575"/>
              <a:ext cx="1626162" cy="420011"/>
            </a:xfrm>
            <a:prstGeom prst="rect">
              <a:avLst/>
            </a:prstGeom>
          </p:spPr>
          <p:txBody>
            <a:bodyPr anchor="ctr" rtlCol="false" tIns="50800" lIns="50800" bIns="50800" rIns="50800"/>
            <a:lstStyle/>
            <a:p>
              <a:pPr algn="ctr">
                <a:lnSpc>
                  <a:spcPts val="1960"/>
                </a:lnSpc>
              </a:pPr>
            </a:p>
          </p:txBody>
        </p:sp>
      </p:grpSp>
      <p:sp>
        <p:nvSpPr>
          <p:cNvPr name="Freeform 14" id="14"/>
          <p:cNvSpPr/>
          <p:nvPr/>
        </p:nvSpPr>
        <p:spPr>
          <a:xfrm flipH="false" flipV="false" rot="0">
            <a:off x="1638208" y="2011014"/>
            <a:ext cx="2877371" cy="4538585"/>
          </a:xfrm>
          <a:custGeom>
            <a:avLst/>
            <a:gdLst/>
            <a:ahLst/>
            <a:cxnLst/>
            <a:rect r="r" b="b" t="t" l="l"/>
            <a:pathLst>
              <a:path h="4538585" w="2877371">
                <a:moveTo>
                  <a:pt x="0" y="0"/>
                </a:moveTo>
                <a:lnTo>
                  <a:pt x="2877371" y="0"/>
                </a:lnTo>
                <a:lnTo>
                  <a:pt x="2877371" y="4538585"/>
                </a:lnTo>
                <a:lnTo>
                  <a:pt x="0" y="4538585"/>
                </a:lnTo>
                <a:lnTo>
                  <a:pt x="0" y="0"/>
                </a:lnTo>
                <a:close/>
              </a:path>
            </a:pathLst>
          </a:custGeom>
          <a:blipFill>
            <a:blip r:embed="rId6"/>
            <a:stretch>
              <a:fillRect l="0" t="0" r="-3512" b="0"/>
            </a:stretch>
          </a:blipFill>
        </p:spPr>
      </p:sp>
      <p:sp>
        <p:nvSpPr>
          <p:cNvPr name="TextBox 15" id="15"/>
          <p:cNvSpPr txBox="true"/>
          <p:nvPr/>
        </p:nvSpPr>
        <p:spPr>
          <a:xfrm rot="-211442">
            <a:off x="4699882" y="1955656"/>
            <a:ext cx="3176403" cy="918920"/>
          </a:xfrm>
          <a:prstGeom prst="rect">
            <a:avLst/>
          </a:prstGeom>
        </p:spPr>
        <p:txBody>
          <a:bodyPr anchor="t" rtlCol="false" tIns="0" lIns="0" bIns="0" rIns="0">
            <a:spAutoFit/>
          </a:bodyPr>
          <a:lstStyle/>
          <a:p>
            <a:pPr algn="ctr">
              <a:lnSpc>
                <a:spcPts val="7100"/>
              </a:lnSpc>
            </a:pPr>
            <a:r>
              <a:rPr lang="en-US" b="true" sz="5072">
                <a:solidFill>
                  <a:srgbClr val="FCFCFC"/>
                </a:solidFill>
                <a:latin typeface="Poppins Bold"/>
                <a:ea typeface="Poppins Bold"/>
                <a:cs typeface="Poppins Bold"/>
                <a:sym typeface="Poppins Bold"/>
              </a:rPr>
              <a:t>MALE</a:t>
            </a:r>
          </a:p>
        </p:txBody>
      </p:sp>
      <p:sp>
        <p:nvSpPr>
          <p:cNvPr name="TextBox 16" id="16"/>
          <p:cNvSpPr txBox="true"/>
          <p:nvPr/>
        </p:nvSpPr>
        <p:spPr>
          <a:xfrm rot="0">
            <a:off x="8244631" y="841825"/>
            <a:ext cx="3701725" cy="332168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Poppins Bold"/>
                <a:ea typeface="Poppins Bold"/>
                <a:cs typeface="Poppins Bold"/>
                <a:sym typeface="Poppins Bold"/>
              </a:rPr>
              <a:t>Ahmed values self-expression through fashion, especially in how he presents himself at university and social events.</a:t>
            </a:r>
          </a:p>
          <a:p>
            <a:pPr algn="l" marL="345439" indent="-172720" lvl="1">
              <a:lnSpc>
                <a:spcPts val="2239"/>
              </a:lnSpc>
              <a:buFont typeface="Arial"/>
              <a:buChar char="•"/>
            </a:pPr>
            <a:r>
              <a:rPr lang="en-US" b="true" sz="1599">
                <a:solidFill>
                  <a:srgbClr val="000000"/>
                </a:solidFill>
                <a:latin typeface="Poppins Bold"/>
                <a:ea typeface="Poppins Bold"/>
                <a:cs typeface="Poppins Bold"/>
                <a:sym typeface="Poppins Bold"/>
              </a:rPr>
              <a:t>He prefers high-quality streetwear that combines comfort, durability, and affordability.</a:t>
            </a:r>
          </a:p>
          <a:p>
            <a:pPr algn="l" marL="345439" indent="-172720" lvl="1">
              <a:lnSpc>
                <a:spcPts val="2239"/>
              </a:lnSpc>
              <a:buFont typeface="Arial"/>
              <a:buChar char="•"/>
            </a:pPr>
            <a:r>
              <a:rPr lang="en-US" b="true" sz="1599">
                <a:solidFill>
                  <a:srgbClr val="000000"/>
                </a:solidFill>
                <a:latin typeface="Poppins Bold"/>
                <a:ea typeface="Poppins Bold"/>
                <a:cs typeface="Poppins Bold"/>
                <a:sym typeface="Poppins Bold"/>
              </a:rPr>
              <a:t>Ahmed looks for local brands that can give him a unique style without being too expensive.</a:t>
            </a:r>
          </a:p>
          <a:p>
            <a:pPr algn="l">
              <a:lnSpc>
                <a:spcPts val="2239"/>
              </a:lnSpc>
            </a:pPr>
          </a:p>
        </p:txBody>
      </p:sp>
      <p:sp>
        <p:nvSpPr>
          <p:cNvPr name="TextBox 17" id="17"/>
          <p:cNvSpPr txBox="true"/>
          <p:nvPr/>
        </p:nvSpPr>
        <p:spPr>
          <a:xfrm rot="0">
            <a:off x="13413330" y="485775"/>
            <a:ext cx="1736256" cy="542925"/>
          </a:xfrm>
          <a:prstGeom prst="rect">
            <a:avLst/>
          </a:prstGeom>
        </p:spPr>
        <p:txBody>
          <a:bodyPr anchor="t" rtlCol="false" tIns="0" lIns="0" bIns="0" rIns="0">
            <a:spAutoFit/>
          </a:bodyPr>
          <a:lstStyle/>
          <a:p>
            <a:pPr algn="ctr">
              <a:lnSpc>
                <a:spcPts val="4200"/>
              </a:lnSpc>
            </a:pPr>
            <a:r>
              <a:rPr lang="en-US" sz="3000" b="true">
                <a:solidFill>
                  <a:srgbClr val="FFFAEB"/>
                </a:solidFill>
                <a:latin typeface="Poppins Bold"/>
                <a:ea typeface="Poppins Bold"/>
                <a:cs typeface="Poppins Bold"/>
                <a:sym typeface="Poppins Bold"/>
              </a:rPr>
              <a:t>Interests</a:t>
            </a:r>
          </a:p>
        </p:txBody>
      </p:sp>
      <p:sp>
        <p:nvSpPr>
          <p:cNvPr name="TextBox 18" id="18"/>
          <p:cNvSpPr txBox="true"/>
          <p:nvPr/>
        </p:nvSpPr>
        <p:spPr>
          <a:xfrm rot="0">
            <a:off x="12828382" y="1430185"/>
            <a:ext cx="3577758" cy="378333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Streetwear fashion, sneakers, and design</a:t>
            </a:r>
          </a:p>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Architecture, urban design, and graffiti art</a:t>
            </a:r>
          </a:p>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Music (hip-hop, rap) and street culture</a:t>
            </a:r>
          </a:p>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Video games and online communities</a:t>
            </a:r>
          </a:p>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Following influencers and fashion-forward peers for style inspiration</a:t>
            </a:r>
          </a:p>
          <a:p>
            <a:pPr algn="l">
              <a:lnSpc>
                <a:spcPts val="2520"/>
              </a:lnSpc>
            </a:pPr>
          </a:p>
        </p:txBody>
      </p:sp>
      <p:sp>
        <p:nvSpPr>
          <p:cNvPr name="TextBox 19" id="19"/>
          <p:cNvSpPr txBox="true"/>
          <p:nvPr/>
        </p:nvSpPr>
        <p:spPr>
          <a:xfrm rot="0">
            <a:off x="8523023" y="4928657"/>
            <a:ext cx="3388086" cy="574606"/>
          </a:xfrm>
          <a:prstGeom prst="rect">
            <a:avLst/>
          </a:prstGeom>
        </p:spPr>
        <p:txBody>
          <a:bodyPr anchor="t" rtlCol="false" tIns="0" lIns="0" bIns="0" rIns="0">
            <a:spAutoFit/>
          </a:bodyPr>
          <a:lstStyle/>
          <a:p>
            <a:pPr algn="ctr">
              <a:lnSpc>
                <a:spcPts val="4553"/>
              </a:lnSpc>
            </a:pPr>
            <a:r>
              <a:rPr lang="en-US" sz="3252" b="true">
                <a:solidFill>
                  <a:srgbClr val="FFFAEB"/>
                </a:solidFill>
                <a:latin typeface="Poppins Bold"/>
                <a:ea typeface="Poppins Bold"/>
                <a:cs typeface="Poppins Bold"/>
                <a:sym typeface="Poppins Bold"/>
              </a:rPr>
              <a:t>Digital Behavior</a:t>
            </a:r>
          </a:p>
        </p:txBody>
      </p:sp>
      <p:sp>
        <p:nvSpPr>
          <p:cNvPr name="TextBox 20" id="20"/>
          <p:cNvSpPr txBox="true"/>
          <p:nvPr/>
        </p:nvSpPr>
        <p:spPr>
          <a:xfrm rot="0">
            <a:off x="8070893" y="5805934"/>
            <a:ext cx="3875463" cy="3874135"/>
          </a:xfrm>
          <a:prstGeom prst="rect">
            <a:avLst/>
          </a:prstGeom>
        </p:spPr>
        <p:txBody>
          <a:bodyPr anchor="t" rtlCol="false" tIns="0" lIns="0" bIns="0" rIns="0">
            <a:spAutoFit/>
          </a:bodyPr>
          <a:lstStyle/>
          <a:p>
            <a:pPr algn="l" marL="345441" indent="-172721" lvl="1">
              <a:lnSpc>
                <a:spcPts val="2240"/>
              </a:lnSpc>
              <a:buFont typeface="Arial"/>
              <a:buChar char="•"/>
            </a:pPr>
            <a:r>
              <a:rPr lang="en-US" b="true" sz="1600">
                <a:solidFill>
                  <a:srgbClr val="000000"/>
                </a:solidFill>
                <a:latin typeface="Poppins Bold"/>
                <a:ea typeface="Poppins Bold"/>
                <a:cs typeface="Poppins Bold"/>
                <a:sym typeface="Poppins Bold"/>
              </a:rPr>
              <a:t>Active daily on Instagram and TikTok, primarily following fashion influencers, streetwear brands, and Egyptian cultural figures.</a:t>
            </a:r>
          </a:p>
          <a:p>
            <a:pPr algn="l" marL="345441" indent="-172721" lvl="1">
              <a:lnSpc>
                <a:spcPts val="2240"/>
              </a:lnSpc>
              <a:buFont typeface="Arial"/>
              <a:buChar char="•"/>
            </a:pPr>
            <a:r>
              <a:rPr lang="en-US" b="true" sz="1600">
                <a:solidFill>
                  <a:srgbClr val="000000"/>
                </a:solidFill>
                <a:latin typeface="Poppins Bold"/>
                <a:ea typeface="Poppins Bold"/>
                <a:cs typeface="Poppins Bold"/>
                <a:sym typeface="Poppins Bold"/>
              </a:rPr>
              <a:t>Engages with content from streetwear brands through Instagram posts, stories, and videos.</a:t>
            </a:r>
          </a:p>
          <a:p>
            <a:pPr algn="l" marL="345441" indent="-172721" lvl="1">
              <a:lnSpc>
                <a:spcPts val="2240"/>
              </a:lnSpc>
              <a:buFont typeface="Arial"/>
              <a:buChar char="•"/>
            </a:pPr>
            <a:r>
              <a:rPr lang="en-US" b="true" sz="1600">
                <a:solidFill>
                  <a:srgbClr val="000000"/>
                </a:solidFill>
                <a:latin typeface="Poppins Bold"/>
                <a:ea typeface="Poppins Bold"/>
                <a:cs typeface="Poppins Bold"/>
                <a:sym typeface="Poppins Bold"/>
              </a:rPr>
              <a:t>Shops online via Instagram or Facebook Marketplace, often looking for exclusive drops or new collections.</a:t>
            </a:r>
          </a:p>
          <a:p>
            <a:pPr algn="l">
              <a:lnSpc>
                <a:spcPts val="2240"/>
              </a:lnSpc>
            </a:pPr>
          </a:p>
        </p:txBody>
      </p:sp>
      <p:sp>
        <p:nvSpPr>
          <p:cNvPr name="TextBox 21" id="21"/>
          <p:cNvSpPr txBox="true"/>
          <p:nvPr/>
        </p:nvSpPr>
        <p:spPr>
          <a:xfrm rot="0">
            <a:off x="12296253" y="5493104"/>
            <a:ext cx="3970410" cy="442526"/>
          </a:xfrm>
          <a:prstGeom prst="rect">
            <a:avLst/>
          </a:prstGeom>
        </p:spPr>
        <p:txBody>
          <a:bodyPr anchor="t" rtlCol="false" tIns="0" lIns="0" bIns="0" rIns="0">
            <a:spAutoFit/>
          </a:bodyPr>
          <a:lstStyle/>
          <a:p>
            <a:pPr algn="ctr">
              <a:lnSpc>
                <a:spcPts val="3433"/>
              </a:lnSpc>
            </a:pPr>
            <a:r>
              <a:rPr lang="en-US" sz="2452" b="true">
                <a:solidFill>
                  <a:srgbClr val="FFFAEB"/>
                </a:solidFill>
                <a:latin typeface="Poppins Bold"/>
                <a:ea typeface="Poppins Bold"/>
                <a:cs typeface="Poppins Bold"/>
                <a:sym typeface="Poppins Bold"/>
              </a:rPr>
              <a:t>Challenges &amp; Pain Points</a:t>
            </a:r>
          </a:p>
        </p:txBody>
      </p:sp>
      <p:sp>
        <p:nvSpPr>
          <p:cNvPr name="TextBox 22" id="22"/>
          <p:cNvSpPr txBox="true"/>
          <p:nvPr/>
        </p:nvSpPr>
        <p:spPr>
          <a:xfrm rot="0">
            <a:off x="12708356" y="6364978"/>
            <a:ext cx="3477945" cy="315468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Limited Local Options: He often finds it challenging to find trendy streetwear options in Egypt that are affordable yet good quality.</a:t>
            </a:r>
          </a:p>
          <a:p>
            <a:pPr algn="l" marL="388620" indent="-194310" lvl="1">
              <a:lnSpc>
                <a:spcPts val="2520"/>
              </a:lnSpc>
              <a:buFont typeface="Arial"/>
              <a:buChar char="•"/>
            </a:pPr>
            <a:r>
              <a:rPr lang="en-US" b="true" sz="1800">
                <a:solidFill>
                  <a:srgbClr val="000000"/>
                </a:solidFill>
                <a:latin typeface="Poppins Bold"/>
                <a:ea typeface="Poppins Bold"/>
                <a:cs typeface="Poppins Bold"/>
                <a:sym typeface="Poppins Bold"/>
              </a:rPr>
              <a:t>Pricing: While he values fashion, he's sensitive to high prices and prefers discounts or promotions.</a:t>
            </a:r>
          </a:p>
        </p:txBody>
      </p:sp>
      <p:sp>
        <p:nvSpPr>
          <p:cNvPr name="TextBox 23" id="23"/>
          <p:cNvSpPr txBox="true"/>
          <p:nvPr/>
        </p:nvSpPr>
        <p:spPr>
          <a:xfrm rot="-211442">
            <a:off x="4874620" y="4294318"/>
            <a:ext cx="3176403" cy="744198"/>
          </a:xfrm>
          <a:prstGeom prst="rect">
            <a:avLst/>
          </a:prstGeom>
        </p:spPr>
        <p:txBody>
          <a:bodyPr anchor="t" rtlCol="false" tIns="0" lIns="0" bIns="0" rIns="0">
            <a:spAutoFit/>
          </a:bodyPr>
          <a:lstStyle/>
          <a:p>
            <a:pPr algn="ctr">
              <a:lnSpc>
                <a:spcPts val="5706"/>
              </a:lnSpc>
            </a:pPr>
            <a:r>
              <a:rPr lang="en-US" b="true" sz="4075">
                <a:solidFill>
                  <a:srgbClr val="FDFBFB"/>
                </a:solidFill>
                <a:latin typeface="Poppins Bold"/>
                <a:ea typeface="Poppins Bold"/>
                <a:cs typeface="Poppins Bold"/>
                <a:sym typeface="Poppins Bold"/>
              </a:rPr>
              <a:t>AHMED</a:t>
            </a:r>
          </a:p>
        </p:txBody>
      </p:sp>
      <p:sp>
        <p:nvSpPr>
          <p:cNvPr name="TextBox 24" id="24"/>
          <p:cNvSpPr txBox="true"/>
          <p:nvPr/>
        </p:nvSpPr>
        <p:spPr>
          <a:xfrm rot="0">
            <a:off x="1638208" y="6604373"/>
            <a:ext cx="5232842" cy="3009265"/>
          </a:xfrm>
          <a:prstGeom prst="rect">
            <a:avLst/>
          </a:prstGeom>
        </p:spPr>
        <p:txBody>
          <a:bodyPr anchor="t" rtlCol="false" tIns="0" lIns="0" bIns="0" rIns="0">
            <a:spAutoFit/>
          </a:bodyPr>
          <a:lstStyle/>
          <a:p>
            <a:pPr algn="ctr"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Age: 22</a:t>
            </a:r>
          </a:p>
          <a:p>
            <a:pPr algn="ctr"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Gender: Male</a:t>
            </a:r>
          </a:p>
          <a:p>
            <a:pPr algn="ctr"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Location: Cairo, Egypt (lives in october City)</a:t>
            </a:r>
          </a:p>
          <a:p>
            <a:pPr algn="ctr"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Occupation: University student </a:t>
            </a:r>
          </a:p>
          <a:p>
            <a:pPr algn="ctr"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Income Level: Middle to upper-middle class</a:t>
            </a:r>
          </a:p>
          <a:p>
            <a:pPr algn="ctr" marL="410209" indent="-205105" lvl="1">
              <a:lnSpc>
                <a:spcPts val="2659"/>
              </a:lnSpc>
              <a:spcBef>
                <a:spcPct val="0"/>
              </a:spcBef>
              <a:buFont typeface="Arial"/>
              <a:buChar char="•"/>
            </a:pPr>
            <a:r>
              <a:rPr lang="en-US" b="true" sz="1899">
                <a:solidFill>
                  <a:srgbClr val="000000"/>
                </a:solidFill>
                <a:latin typeface="Poppins Bold"/>
                <a:ea typeface="Poppins Bold"/>
                <a:cs typeface="Poppins Bold"/>
                <a:sym typeface="Poppins Bold"/>
              </a:rPr>
              <a:t>Education: Bachelor’s degree in Architecture</a:t>
            </a:r>
          </a:p>
        </p:txBody>
      </p:sp>
      <p:sp>
        <p:nvSpPr>
          <p:cNvPr name="TextBox 25" id="25"/>
          <p:cNvSpPr txBox="true"/>
          <p:nvPr/>
        </p:nvSpPr>
        <p:spPr>
          <a:xfrm rot="0">
            <a:off x="9393262" y="21103"/>
            <a:ext cx="1647609" cy="659696"/>
          </a:xfrm>
          <a:prstGeom prst="rect">
            <a:avLst/>
          </a:prstGeom>
        </p:spPr>
        <p:txBody>
          <a:bodyPr anchor="t" rtlCol="false" tIns="0" lIns="0" bIns="0" rIns="0">
            <a:spAutoFit/>
          </a:bodyPr>
          <a:lstStyle/>
          <a:p>
            <a:pPr algn="ctr">
              <a:lnSpc>
                <a:spcPts val="5113"/>
              </a:lnSpc>
            </a:pPr>
            <a:r>
              <a:rPr lang="en-US" sz="3652" b="true">
                <a:solidFill>
                  <a:srgbClr val="FFFAEB"/>
                </a:solidFill>
                <a:latin typeface="Poppins Bold"/>
                <a:ea typeface="Poppins Bold"/>
                <a:cs typeface="Poppins Bold"/>
                <a:sym typeface="Poppins Bold"/>
              </a:rPr>
              <a:t>Values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1891760" y="465016"/>
            <a:ext cx="5988460" cy="4678484"/>
          </a:xfrm>
          <a:custGeom>
            <a:avLst/>
            <a:gdLst/>
            <a:ahLst/>
            <a:cxnLst/>
            <a:rect r="r" b="b" t="t" l="l"/>
            <a:pathLst>
              <a:path h="4678484" w="5988460">
                <a:moveTo>
                  <a:pt x="0" y="0"/>
                </a:moveTo>
                <a:lnTo>
                  <a:pt x="5988460" y="0"/>
                </a:lnTo>
                <a:lnTo>
                  <a:pt x="5988460" y="4678484"/>
                </a:lnTo>
                <a:lnTo>
                  <a:pt x="0" y="4678484"/>
                </a:lnTo>
                <a:lnTo>
                  <a:pt x="0" y="0"/>
                </a:lnTo>
                <a:close/>
              </a:path>
            </a:pathLst>
          </a:custGeom>
          <a:blipFill>
            <a:blip r:embed="rId3"/>
            <a:stretch>
              <a:fillRect l="0" t="0" r="0" b="0"/>
            </a:stretch>
          </a:blipFill>
        </p:spPr>
      </p:sp>
      <p:sp>
        <p:nvSpPr>
          <p:cNvPr name="Freeform 4" id="4"/>
          <p:cNvSpPr/>
          <p:nvPr/>
        </p:nvSpPr>
        <p:spPr>
          <a:xfrm flipH="false" flipV="false" rot="0">
            <a:off x="11611371" y="5763892"/>
            <a:ext cx="6549238" cy="4257004"/>
          </a:xfrm>
          <a:custGeom>
            <a:avLst/>
            <a:gdLst/>
            <a:ahLst/>
            <a:cxnLst/>
            <a:rect r="r" b="b" t="t" l="l"/>
            <a:pathLst>
              <a:path h="4257004" w="6549238">
                <a:moveTo>
                  <a:pt x="0" y="0"/>
                </a:moveTo>
                <a:lnTo>
                  <a:pt x="6549238" y="0"/>
                </a:lnTo>
                <a:lnTo>
                  <a:pt x="6549238" y="4257005"/>
                </a:lnTo>
                <a:lnTo>
                  <a:pt x="0" y="4257005"/>
                </a:lnTo>
                <a:lnTo>
                  <a:pt x="0" y="0"/>
                </a:lnTo>
                <a:close/>
              </a:path>
            </a:pathLst>
          </a:custGeom>
          <a:blipFill>
            <a:blip r:embed="rId4"/>
            <a:stretch>
              <a:fillRect l="0" t="0" r="0" b="0"/>
            </a:stretch>
          </a:blipFill>
        </p:spPr>
      </p:sp>
      <p:sp>
        <p:nvSpPr>
          <p:cNvPr name="Freeform 5" id="5"/>
          <p:cNvSpPr/>
          <p:nvPr/>
        </p:nvSpPr>
        <p:spPr>
          <a:xfrm flipH="false" flipV="false" rot="0">
            <a:off x="437257" y="2357964"/>
            <a:ext cx="11089805" cy="6608109"/>
          </a:xfrm>
          <a:custGeom>
            <a:avLst/>
            <a:gdLst/>
            <a:ahLst/>
            <a:cxnLst/>
            <a:rect r="r" b="b" t="t" l="l"/>
            <a:pathLst>
              <a:path h="6608109" w="11089805">
                <a:moveTo>
                  <a:pt x="0" y="0"/>
                </a:moveTo>
                <a:lnTo>
                  <a:pt x="11089805" y="0"/>
                </a:lnTo>
                <a:lnTo>
                  <a:pt x="11089805" y="6608109"/>
                </a:lnTo>
                <a:lnTo>
                  <a:pt x="0" y="6608109"/>
                </a:lnTo>
                <a:lnTo>
                  <a:pt x="0" y="0"/>
                </a:lnTo>
                <a:close/>
              </a:path>
            </a:pathLst>
          </a:custGeom>
          <a:blipFill>
            <a:blip r:embed="rId5"/>
            <a:stretch>
              <a:fillRect l="-1590" t="0" r="-1590" b="0"/>
            </a:stretch>
          </a:blipFill>
        </p:spPr>
      </p:sp>
      <p:sp>
        <p:nvSpPr>
          <p:cNvPr name="TextBox 6" id="6"/>
          <p:cNvSpPr txBox="true"/>
          <p:nvPr/>
        </p:nvSpPr>
        <p:spPr>
          <a:xfrm rot="0">
            <a:off x="437257" y="388159"/>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COMPETITOR RESEARCH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1891760" y="465016"/>
            <a:ext cx="5988460" cy="4678484"/>
          </a:xfrm>
          <a:custGeom>
            <a:avLst/>
            <a:gdLst/>
            <a:ahLst/>
            <a:cxnLst/>
            <a:rect r="r" b="b" t="t" l="l"/>
            <a:pathLst>
              <a:path h="4678484" w="5988460">
                <a:moveTo>
                  <a:pt x="0" y="0"/>
                </a:moveTo>
                <a:lnTo>
                  <a:pt x="5988460" y="0"/>
                </a:lnTo>
                <a:lnTo>
                  <a:pt x="5988460" y="4678484"/>
                </a:lnTo>
                <a:lnTo>
                  <a:pt x="0" y="4678484"/>
                </a:lnTo>
                <a:lnTo>
                  <a:pt x="0" y="0"/>
                </a:lnTo>
                <a:close/>
              </a:path>
            </a:pathLst>
          </a:custGeom>
          <a:blipFill>
            <a:blip r:embed="rId3"/>
            <a:stretch>
              <a:fillRect l="-15240" t="0" r="-15240" b="0"/>
            </a:stretch>
          </a:blipFill>
        </p:spPr>
      </p:sp>
      <p:sp>
        <p:nvSpPr>
          <p:cNvPr name="Freeform 4" id="4"/>
          <p:cNvSpPr/>
          <p:nvPr/>
        </p:nvSpPr>
        <p:spPr>
          <a:xfrm flipH="false" flipV="false" rot="0">
            <a:off x="11611371" y="5763892"/>
            <a:ext cx="6549238" cy="4257004"/>
          </a:xfrm>
          <a:custGeom>
            <a:avLst/>
            <a:gdLst/>
            <a:ahLst/>
            <a:cxnLst/>
            <a:rect r="r" b="b" t="t" l="l"/>
            <a:pathLst>
              <a:path h="4257004" w="6549238">
                <a:moveTo>
                  <a:pt x="0" y="0"/>
                </a:moveTo>
                <a:lnTo>
                  <a:pt x="6549238" y="0"/>
                </a:lnTo>
                <a:lnTo>
                  <a:pt x="6549238" y="4257005"/>
                </a:lnTo>
                <a:lnTo>
                  <a:pt x="0" y="4257005"/>
                </a:lnTo>
                <a:lnTo>
                  <a:pt x="0" y="0"/>
                </a:lnTo>
                <a:close/>
              </a:path>
            </a:pathLst>
          </a:custGeom>
          <a:blipFill>
            <a:blip r:embed="rId4"/>
            <a:stretch>
              <a:fillRect l="0" t="-2884" r="0" b="-2884"/>
            </a:stretch>
          </a:blipFill>
        </p:spPr>
      </p:sp>
      <p:sp>
        <p:nvSpPr>
          <p:cNvPr name="Freeform 5" id="5"/>
          <p:cNvSpPr/>
          <p:nvPr/>
        </p:nvSpPr>
        <p:spPr>
          <a:xfrm flipH="false" flipV="false" rot="0">
            <a:off x="437257" y="2561711"/>
            <a:ext cx="11089805" cy="6404362"/>
          </a:xfrm>
          <a:custGeom>
            <a:avLst/>
            <a:gdLst/>
            <a:ahLst/>
            <a:cxnLst/>
            <a:rect r="r" b="b" t="t" l="l"/>
            <a:pathLst>
              <a:path h="6404362" w="11089805">
                <a:moveTo>
                  <a:pt x="0" y="0"/>
                </a:moveTo>
                <a:lnTo>
                  <a:pt x="11089805" y="0"/>
                </a:lnTo>
                <a:lnTo>
                  <a:pt x="11089805" y="6404362"/>
                </a:lnTo>
                <a:lnTo>
                  <a:pt x="0" y="6404362"/>
                </a:lnTo>
                <a:lnTo>
                  <a:pt x="0" y="0"/>
                </a:lnTo>
                <a:close/>
              </a:path>
            </a:pathLst>
          </a:custGeom>
          <a:blipFill>
            <a:blip r:embed="rId5"/>
            <a:stretch>
              <a:fillRect l="0" t="-4112" r="0" b="-4112"/>
            </a:stretch>
          </a:blipFill>
        </p:spPr>
      </p:sp>
      <p:sp>
        <p:nvSpPr>
          <p:cNvPr name="TextBox 6" id="6"/>
          <p:cNvSpPr txBox="true"/>
          <p:nvPr/>
        </p:nvSpPr>
        <p:spPr>
          <a:xfrm rot="0">
            <a:off x="437257" y="388159"/>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COMPETITOR RESEARCH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2847455"/>
            <a:ext cx="6841102" cy="4592090"/>
          </a:xfrm>
          <a:custGeom>
            <a:avLst/>
            <a:gdLst/>
            <a:ahLst/>
            <a:cxnLst/>
            <a:rect r="r" b="b" t="t" l="l"/>
            <a:pathLst>
              <a:path h="4592090" w="6841102">
                <a:moveTo>
                  <a:pt x="0" y="0"/>
                </a:moveTo>
                <a:lnTo>
                  <a:pt x="6841102" y="0"/>
                </a:lnTo>
                <a:lnTo>
                  <a:pt x="6841102" y="4592090"/>
                </a:lnTo>
                <a:lnTo>
                  <a:pt x="0" y="4592090"/>
                </a:lnTo>
                <a:lnTo>
                  <a:pt x="0" y="0"/>
                </a:lnTo>
                <a:close/>
              </a:path>
            </a:pathLst>
          </a:custGeom>
          <a:blipFill>
            <a:blip r:embed="rId3"/>
            <a:stretch>
              <a:fillRect l="0" t="0" r="0" b="0"/>
            </a:stretch>
          </a:blipFill>
        </p:spPr>
      </p:sp>
      <p:sp>
        <p:nvSpPr>
          <p:cNvPr name="Freeform 4" id="4"/>
          <p:cNvSpPr/>
          <p:nvPr/>
        </p:nvSpPr>
        <p:spPr>
          <a:xfrm flipH="false" flipV="false" rot="0">
            <a:off x="9656518" y="2847455"/>
            <a:ext cx="6866676" cy="4592090"/>
          </a:xfrm>
          <a:custGeom>
            <a:avLst/>
            <a:gdLst/>
            <a:ahLst/>
            <a:cxnLst/>
            <a:rect r="r" b="b" t="t" l="l"/>
            <a:pathLst>
              <a:path h="4592090" w="6866676">
                <a:moveTo>
                  <a:pt x="0" y="0"/>
                </a:moveTo>
                <a:lnTo>
                  <a:pt x="6866676" y="0"/>
                </a:lnTo>
                <a:lnTo>
                  <a:pt x="6866676" y="4592090"/>
                </a:lnTo>
                <a:lnTo>
                  <a:pt x="0" y="4592090"/>
                </a:lnTo>
                <a:lnTo>
                  <a:pt x="0" y="0"/>
                </a:lnTo>
                <a:close/>
              </a:path>
            </a:pathLst>
          </a:custGeom>
          <a:blipFill>
            <a:blip r:embed="rId4"/>
            <a:stretch>
              <a:fillRect l="0" t="0" r="0" b="0"/>
            </a:stretch>
          </a:blipFill>
        </p:spPr>
      </p:sp>
      <p:sp>
        <p:nvSpPr>
          <p:cNvPr name="TextBox 5" id="5"/>
          <p:cNvSpPr txBox="true"/>
          <p:nvPr/>
        </p:nvSpPr>
        <p:spPr>
          <a:xfrm rot="0">
            <a:off x="11409404" y="8191500"/>
            <a:ext cx="3360904" cy="677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Their advantage that they have a website.</a:t>
            </a:r>
          </a:p>
        </p:txBody>
      </p:sp>
      <p:sp>
        <p:nvSpPr>
          <p:cNvPr name="TextBox 6" id="6"/>
          <p:cNvSpPr txBox="true"/>
          <p:nvPr/>
        </p:nvSpPr>
        <p:spPr>
          <a:xfrm rot="0">
            <a:off x="3217331" y="557264"/>
            <a:ext cx="11552977" cy="1499616"/>
          </a:xfrm>
          <a:prstGeom prst="rect">
            <a:avLst/>
          </a:prstGeom>
        </p:spPr>
        <p:txBody>
          <a:bodyPr anchor="t" rtlCol="false" tIns="0" lIns="0" bIns="0" rIns="0">
            <a:spAutoFit/>
          </a:bodyPr>
          <a:lstStyle/>
          <a:p>
            <a:pPr algn="ctr">
              <a:lnSpc>
                <a:spcPts val="6072"/>
              </a:lnSpc>
            </a:pPr>
            <a:r>
              <a:rPr lang="en-US" b="true" sz="4400" spc="233">
                <a:solidFill>
                  <a:srgbClr val="231F20"/>
                </a:solidFill>
                <a:latin typeface="Oswald Bold"/>
                <a:ea typeface="Oswald Bold"/>
                <a:cs typeface="Oswald Bold"/>
                <a:sym typeface="Oswald Bold"/>
              </a:rPr>
              <a:t>VISUAL AND ACTUAL COMPETITOR ANALYSIS ON SOCIAL MEDIA PLATFORMS</a:t>
            </a:r>
          </a:p>
        </p:txBody>
      </p:sp>
      <p:sp>
        <p:nvSpPr>
          <p:cNvPr name="TextBox 7" id="7"/>
          <p:cNvSpPr txBox="true"/>
          <p:nvPr/>
        </p:nvSpPr>
        <p:spPr>
          <a:xfrm rot="0">
            <a:off x="2768799" y="8191500"/>
            <a:ext cx="3360904" cy="677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They have higher engagement.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2847455"/>
            <a:ext cx="6841102" cy="4592090"/>
          </a:xfrm>
          <a:custGeom>
            <a:avLst/>
            <a:gdLst/>
            <a:ahLst/>
            <a:cxnLst/>
            <a:rect r="r" b="b" t="t" l="l"/>
            <a:pathLst>
              <a:path h="4592090" w="6841102">
                <a:moveTo>
                  <a:pt x="0" y="0"/>
                </a:moveTo>
                <a:lnTo>
                  <a:pt x="6841102" y="0"/>
                </a:lnTo>
                <a:lnTo>
                  <a:pt x="6841102" y="4592090"/>
                </a:lnTo>
                <a:lnTo>
                  <a:pt x="0" y="4592090"/>
                </a:lnTo>
                <a:lnTo>
                  <a:pt x="0" y="0"/>
                </a:lnTo>
                <a:close/>
              </a:path>
            </a:pathLst>
          </a:custGeom>
          <a:blipFill>
            <a:blip r:embed="rId3"/>
            <a:stretch>
              <a:fillRect l="0" t="-27907" r="0" b="-54605"/>
            </a:stretch>
          </a:blipFill>
        </p:spPr>
      </p:sp>
      <p:sp>
        <p:nvSpPr>
          <p:cNvPr name="Freeform 4" id="4"/>
          <p:cNvSpPr/>
          <p:nvPr/>
        </p:nvSpPr>
        <p:spPr>
          <a:xfrm flipH="false" flipV="false" rot="0">
            <a:off x="9656518" y="2847455"/>
            <a:ext cx="6866676" cy="4592090"/>
          </a:xfrm>
          <a:custGeom>
            <a:avLst/>
            <a:gdLst/>
            <a:ahLst/>
            <a:cxnLst/>
            <a:rect r="r" b="b" t="t" l="l"/>
            <a:pathLst>
              <a:path h="4592090" w="6866676">
                <a:moveTo>
                  <a:pt x="0" y="0"/>
                </a:moveTo>
                <a:lnTo>
                  <a:pt x="6866676" y="0"/>
                </a:lnTo>
                <a:lnTo>
                  <a:pt x="6866676" y="4592090"/>
                </a:lnTo>
                <a:lnTo>
                  <a:pt x="0" y="4592090"/>
                </a:lnTo>
                <a:lnTo>
                  <a:pt x="0" y="0"/>
                </a:lnTo>
                <a:close/>
              </a:path>
            </a:pathLst>
          </a:custGeom>
          <a:blipFill>
            <a:blip r:embed="rId4"/>
            <a:stretch>
              <a:fillRect l="0" t="-38966" r="0" b="-45641"/>
            </a:stretch>
          </a:blipFill>
        </p:spPr>
      </p:sp>
      <p:sp>
        <p:nvSpPr>
          <p:cNvPr name="TextBox 5" id="5"/>
          <p:cNvSpPr txBox="true"/>
          <p:nvPr/>
        </p:nvSpPr>
        <p:spPr>
          <a:xfrm rot="0">
            <a:off x="10540979" y="7997071"/>
            <a:ext cx="5097753" cy="13637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Some competitors adopt a clean, minimalist style, using high-quality or 3D-rendered images to create a polished and professional look</a:t>
            </a:r>
          </a:p>
        </p:txBody>
      </p:sp>
      <p:sp>
        <p:nvSpPr>
          <p:cNvPr name="TextBox 6" id="6"/>
          <p:cNvSpPr txBox="true"/>
          <p:nvPr/>
        </p:nvSpPr>
        <p:spPr>
          <a:xfrm rot="0">
            <a:off x="3217331" y="557264"/>
            <a:ext cx="11552977" cy="1499616"/>
          </a:xfrm>
          <a:prstGeom prst="rect">
            <a:avLst/>
          </a:prstGeom>
        </p:spPr>
        <p:txBody>
          <a:bodyPr anchor="t" rtlCol="false" tIns="0" lIns="0" bIns="0" rIns="0">
            <a:spAutoFit/>
          </a:bodyPr>
          <a:lstStyle/>
          <a:p>
            <a:pPr algn="ctr">
              <a:lnSpc>
                <a:spcPts val="6072"/>
              </a:lnSpc>
            </a:pPr>
            <a:r>
              <a:rPr lang="en-US" b="true" sz="4400" spc="233">
                <a:solidFill>
                  <a:srgbClr val="231F20"/>
                </a:solidFill>
                <a:latin typeface="Oswald Bold"/>
                <a:ea typeface="Oswald Bold"/>
                <a:cs typeface="Oswald Bold"/>
                <a:sym typeface="Oswald Bold"/>
              </a:rPr>
              <a:t>VISUAL AND ACTUAL COMPETITOR ANALYSIS ON SOCIAL MEDIA PLATFORMS</a:t>
            </a:r>
          </a:p>
        </p:txBody>
      </p:sp>
      <p:sp>
        <p:nvSpPr>
          <p:cNvPr name="TextBox 7" id="7"/>
          <p:cNvSpPr txBox="true"/>
          <p:nvPr/>
        </p:nvSpPr>
        <p:spPr>
          <a:xfrm rot="0">
            <a:off x="1968293" y="7997071"/>
            <a:ext cx="5404256" cy="10208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They use themed presentations, like artistic or detailed designs, to appeal to specific audiences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3993001" y="8323335"/>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1832" y="2633174"/>
            <a:ext cx="1400485" cy="7329520"/>
            <a:chOff x="0" y="0"/>
            <a:chExt cx="368852" cy="1930409"/>
          </a:xfrm>
        </p:grpSpPr>
        <p:sp>
          <p:nvSpPr>
            <p:cNvPr name="Freeform 4" id="4"/>
            <p:cNvSpPr/>
            <p:nvPr/>
          </p:nvSpPr>
          <p:spPr>
            <a:xfrm flipH="false" flipV="false" rot="0">
              <a:off x="0" y="0"/>
              <a:ext cx="368852" cy="1930409"/>
            </a:xfrm>
            <a:custGeom>
              <a:avLst/>
              <a:gdLst/>
              <a:ahLst/>
              <a:cxnLst/>
              <a:rect r="r" b="b" t="t" l="l"/>
              <a:pathLst>
                <a:path h="1930409" w="368852">
                  <a:moveTo>
                    <a:pt x="0" y="0"/>
                  </a:moveTo>
                  <a:lnTo>
                    <a:pt x="368852" y="0"/>
                  </a:lnTo>
                  <a:lnTo>
                    <a:pt x="368852" y="1930409"/>
                  </a:lnTo>
                  <a:lnTo>
                    <a:pt x="0" y="1930409"/>
                  </a:lnTo>
                  <a:close/>
                </a:path>
              </a:pathLst>
            </a:custGeom>
            <a:solidFill>
              <a:srgbClr val="CCCCCC"/>
            </a:solidFill>
          </p:spPr>
        </p:sp>
        <p:sp>
          <p:nvSpPr>
            <p:cNvPr name="TextBox 5" id="5"/>
            <p:cNvSpPr txBox="true"/>
            <p:nvPr/>
          </p:nvSpPr>
          <p:spPr>
            <a:xfrm>
              <a:off x="0" y="-19050"/>
              <a:ext cx="368852" cy="1949459"/>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590946"/>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923665" y="3091559"/>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1943266" y="3888678"/>
            <a:ext cx="937219" cy="13049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0" id="10"/>
          <p:cNvSpPr txBox="true"/>
          <p:nvPr/>
        </p:nvSpPr>
        <p:spPr>
          <a:xfrm rot="0">
            <a:off x="1923665" y="5336478"/>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1" id="11"/>
          <p:cNvSpPr txBox="true"/>
          <p:nvPr/>
        </p:nvSpPr>
        <p:spPr>
          <a:xfrm rot="0">
            <a:off x="1943266" y="606683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2" id="12"/>
          <p:cNvSpPr txBox="true"/>
          <p:nvPr/>
        </p:nvSpPr>
        <p:spPr>
          <a:xfrm rot="0">
            <a:off x="1923665" y="68490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13" id="13"/>
          <p:cNvSpPr txBox="true"/>
          <p:nvPr/>
        </p:nvSpPr>
        <p:spPr>
          <a:xfrm rot="0">
            <a:off x="1943266" y="764142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14" id="14"/>
          <p:cNvSpPr txBox="true"/>
          <p:nvPr/>
        </p:nvSpPr>
        <p:spPr>
          <a:xfrm rot="0">
            <a:off x="3425660" y="4063588"/>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BRAND OVERVIEW</a:t>
            </a:r>
          </a:p>
        </p:txBody>
      </p:sp>
      <p:sp>
        <p:nvSpPr>
          <p:cNvPr name="TextBox 15" id="15"/>
          <p:cNvSpPr txBox="true"/>
          <p:nvPr/>
        </p:nvSpPr>
        <p:spPr>
          <a:xfrm rot="0">
            <a:off x="3401455" y="3277152"/>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OUR TEAM</a:t>
            </a:r>
          </a:p>
        </p:txBody>
      </p:sp>
      <p:sp>
        <p:nvSpPr>
          <p:cNvPr name="TextBox 16" id="16"/>
          <p:cNvSpPr txBox="true"/>
          <p:nvPr/>
        </p:nvSpPr>
        <p:spPr>
          <a:xfrm rot="0">
            <a:off x="3425660" y="782033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CHANNELS</a:t>
            </a:r>
          </a:p>
        </p:txBody>
      </p:sp>
      <p:sp>
        <p:nvSpPr>
          <p:cNvPr name="TextBox 17" id="17"/>
          <p:cNvSpPr txBox="true"/>
          <p:nvPr/>
        </p:nvSpPr>
        <p:spPr>
          <a:xfrm rot="0">
            <a:off x="11719580" y="5552483"/>
            <a:ext cx="5434522" cy="1171575"/>
          </a:xfrm>
          <a:prstGeom prst="rect">
            <a:avLst/>
          </a:prstGeom>
        </p:spPr>
        <p:txBody>
          <a:bodyPr anchor="t" rtlCol="false" tIns="0" lIns="0" bIns="0" rIns="0">
            <a:spAutoFit/>
          </a:bodyPr>
          <a:lstStyle/>
          <a:p>
            <a:pPr algn="l">
              <a:lnSpc>
                <a:spcPts val="3115"/>
              </a:lnSpc>
            </a:pPr>
            <a:r>
              <a:rPr lang="en-US" sz="2257" spc="221">
                <a:solidFill>
                  <a:srgbClr val="231F20"/>
                </a:solidFill>
                <a:latin typeface="DM Sans"/>
                <a:ea typeface="DM Sans"/>
                <a:cs typeface="DM Sans"/>
                <a:sym typeface="DM Sans"/>
              </a:rPr>
              <a:t>GOALS AND OBJECTIVES</a:t>
            </a:r>
          </a:p>
          <a:p>
            <a:pPr algn="l">
              <a:lnSpc>
                <a:spcPts val="3115"/>
              </a:lnSpc>
            </a:pPr>
          </a:p>
          <a:p>
            <a:pPr algn="l" marL="0" indent="0" lvl="0">
              <a:lnSpc>
                <a:spcPts val="3115"/>
              </a:lnSpc>
              <a:spcBef>
                <a:spcPct val="0"/>
              </a:spcBef>
            </a:pPr>
            <a:r>
              <a:rPr lang="en-US" sz="2257" spc="221">
                <a:solidFill>
                  <a:srgbClr val="231F20"/>
                </a:solidFill>
                <a:latin typeface="DM Sans"/>
                <a:ea typeface="DM Sans"/>
                <a:cs typeface="DM Sans"/>
                <a:sym typeface="DM Sans"/>
              </a:rPr>
              <a:t>SEO</a:t>
            </a:r>
          </a:p>
        </p:txBody>
      </p:sp>
      <p:sp>
        <p:nvSpPr>
          <p:cNvPr name="TextBox 18" id="18"/>
          <p:cNvSpPr txBox="true"/>
          <p:nvPr/>
        </p:nvSpPr>
        <p:spPr>
          <a:xfrm rot="0">
            <a:off x="3282598" y="929821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TARGET AUDIENCE ANALYSIS</a:t>
            </a:r>
          </a:p>
        </p:txBody>
      </p:sp>
      <p:sp>
        <p:nvSpPr>
          <p:cNvPr name="TextBox 19" id="19"/>
          <p:cNvSpPr txBox="true"/>
          <p:nvPr/>
        </p:nvSpPr>
        <p:spPr>
          <a:xfrm rot="0">
            <a:off x="11719580" y="470355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COMPETITOR RESEARCH</a:t>
            </a:r>
          </a:p>
        </p:txBody>
      </p:sp>
      <p:sp>
        <p:nvSpPr>
          <p:cNvPr name="TextBox 20" id="20"/>
          <p:cNvSpPr txBox="true"/>
          <p:nvPr/>
        </p:nvSpPr>
        <p:spPr>
          <a:xfrm rot="0">
            <a:off x="11719580" y="8070321"/>
            <a:ext cx="641116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SOCIAL MEDIA CONTENT STRATEGY</a:t>
            </a:r>
          </a:p>
        </p:txBody>
      </p:sp>
      <p:grpSp>
        <p:nvGrpSpPr>
          <p:cNvPr name="Group 21" id="21"/>
          <p:cNvGrpSpPr/>
          <p:nvPr/>
        </p:nvGrpSpPr>
        <p:grpSpPr>
          <a:xfrm rot="0">
            <a:off x="10107895" y="2633174"/>
            <a:ext cx="1363243" cy="7329520"/>
            <a:chOff x="0" y="0"/>
            <a:chExt cx="359044" cy="1930409"/>
          </a:xfrm>
        </p:grpSpPr>
        <p:sp>
          <p:nvSpPr>
            <p:cNvPr name="Freeform 22" id="22"/>
            <p:cNvSpPr/>
            <p:nvPr/>
          </p:nvSpPr>
          <p:spPr>
            <a:xfrm flipH="false" flipV="false" rot="0">
              <a:off x="0" y="0"/>
              <a:ext cx="359044" cy="1930409"/>
            </a:xfrm>
            <a:custGeom>
              <a:avLst/>
              <a:gdLst/>
              <a:ahLst/>
              <a:cxnLst/>
              <a:rect r="r" b="b" t="t" l="l"/>
              <a:pathLst>
                <a:path h="1930409" w="359044">
                  <a:moveTo>
                    <a:pt x="0" y="0"/>
                  </a:moveTo>
                  <a:lnTo>
                    <a:pt x="359044" y="0"/>
                  </a:lnTo>
                  <a:lnTo>
                    <a:pt x="359044" y="1930409"/>
                  </a:lnTo>
                  <a:lnTo>
                    <a:pt x="0" y="1930409"/>
                  </a:lnTo>
                  <a:close/>
                </a:path>
              </a:pathLst>
            </a:custGeom>
            <a:solidFill>
              <a:srgbClr val="CCCCCC"/>
            </a:solidFill>
          </p:spPr>
        </p:sp>
        <p:sp>
          <p:nvSpPr>
            <p:cNvPr name="TextBox 23" id="23"/>
            <p:cNvSpPr txBox="true"/>
            <p:nvPr/>
          </p:nvSpPr>
          <p:spPr>
            <a:xfrm>
              <a:off x="0" y="-19050"/>
              <a:ext cx="359044" cy="1949459"/>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10320907" y="3091559"/>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10</a:t>
            </a:r>
          </a:p>
        </p:txBody>
      </p:sp>
      <p:sp>
        <p:nvSpPr>
          <p:cNvPr name="TextBox 25" id="25"/>
          <p:cNvSpPr txBox="true"/>
          <p:nvPr/>
        </p:nvSpPr>
        <p:spPr>
          <a:xfrm rot="0">
            <a:off x="1943266" y="918237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09</a:t>
            </a:r>
          </a:p>
        </p:txBody>
      </p:sp>
      <p:sp>
        <p:nvSpPr>
          <p:cNvPr name="TextBox 26" id="26"/>
          <p:cNvSpPr txBox="true"/>
          <p:nvPr/>
        </p:nvSpPr>
        <p:spPr>
          <a:xfrm rot="0">
            <a:off x="11719580" y="8839752"/>
            <a:ext cx="462697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ENGAGEMENT STRATEGY</a:t>
            </a:r>
          </a:p>
        </p:txBody>
      </p:sp>
      <p:sp>
        <p:nvSpPr>
          <p:cNvPr name="TextBox 27" id="27"/>
          <p:cNvSpPr txBox="true"/>
          <p:nvPr/>
        </p:nvSpPr>
        <p:spPr>
          <a:xfrm rot="0">
            <a:off x="11719580" y="4013395"/>
            <a:ext cx="1671897"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PERSONA</a:t>
            </a:r>
          </a:p>
        </p:txBody>
      </p:sp>
      <p:sp>
        <p:nvSpPr>
          <p:cNvPr name="TextBox 28" id="28"/>
          <p:cNvSpPr txBox="true"/>
          <p:nvPr/>
        </p:nvSpPr>
        <p:spPr>
          <a:xfrm rot="0">
            <a:off x="10320907" y="3888678"/>
            <a:ext cx="937219" cy="13049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11</a:t>
            </a:r>
          </a:p>
          <a:p>
            <a:pPr algn="ctr">
              <a:lnSpc>
                <a:spcPts val="5126"/>
              </a:lnSpc>
            </a:pPr>
            <a:r>
              <a:rPr lang="en-US" b="true" sz="4271" i="true">
                <a:solidFill>
                  <a:srgbClr val="363636"/>
                </a:solidFill>
                <a:latin typeface="Oswald Bold"/>
                <a:ea typeface="Oswald Bold"/>
                <a:cs typeface="Oswald Bold"/>
                <a:sym typeface="Oswald Bold"/>
              </a:rPr>
              <a:t>12</a:t>
            </a:r>
          </a:p>
        </p:txBody>
      </p:sp>
      <p:sp>
        <p:nvSpPr>
          <p:cNvPr name="TextBox 29" id="29"/>
          <p:cNvSpPr txBox="true"/>
          <p:nvPr/>
        </p:nvSpPr>
        <p:spPr>
          <a:xfrm rot="0">
            <a:off x="10320907" y="539145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13</a:t>
            </a:r>
          </a:p>
        </p:txBody>
      </p:sp>
      <p:sp>
        <p:nvSpPr>
          <p:cNvPr name="TextBox 30" id="30"/>
          <p:cNvSpPr txBox="true"/>
          <p:nvPr/>
        </p:nvSpPr>
        <p:spPr>
          <a:xfrm rot="0">
            <a:off x="10320907" y="621060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14</a:t>
            </a:r>
          </a:p>
        </p:txBody>
      </p:sp>
      <p:sp>
        <p:nvSpPr>
          <p:cNvPr name="TextBox 31" id="31"/>
          <p:cNvSpPr txBox="true"/>
          <p:nvPr/>
        </p:nvSpPr>
        <p:spPr>
          <a:xfrm rot="0">
            <a:off x="3425660" y="6954108"/>
            <a:ext cx="863434"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7PS</a:t>
            </a:r>
          </a:p>
        </p:txBody>
      </p:sp>
      <p:sp>
        <p:nvSpPr>
          <p:cNvPr name="TextBox 32" id="32"/>
          <p:cNvSpPr txBox="true"/>
          <p:nvPr/>
        </p:nvSpPr>
        <p:spPr>
          <a:xfrm rot="0">
            <a:off x="11719580" y="3242422"/>
            <a:ext cx="103070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STP</a:t>
            </a:r>
          </a:p>
        </p:txBody>
      </p:sp>
      <p:sp>
        <p:nvSpPr>
          <p:cNvPr name="TextBox 33" id="33"/>
          <p:cNvSpPr txBox="true"/>
          <p:nvPr/>
        </p:nvSpPr>
        <p:spPr>
          <a:xfrm rot="0">
            <a:off x="3425660" y="8515902"/>
            <a:ext cx="119797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SWOT</a:t>
            </a:r>
          </a:p>
        </p:txBody>
      </p:sp>
      <p:sp>
        <p:nvSpPr>
          <p:cNvPr name="TextBox 34" id="34"/>
          <p:cNvSpPr txBox="true"/>
          <p:nvPr/>
        </p:nvSpPr>
        <p:spPr>
          <a:xfrm rot="0">
            <a:off x="10320907" y="702975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15</a:t>
            </a:r>
          </a:p>
        </p:txBody>
      </p:sp>
      <p:sp>
        <p:nvSpPr>
          <p:cNvPr name="TextBox 35" id="35"/>
          <p:cNvSpPr txBox="true"/>
          <p:nvPr/>
        </p:nvSpPr>
        <p:spPr>
          <a:xfrm rot="0">
            <a:off x="3401455" y="4672637"/>
            <a:ext cx="5288008" cy="470863"/>
          </a:xfrm>
          <a:prstGeom prst="rect">
            <a:avLst/>
          </a:prstGeom>
        </p:spPr>
        <p:txBody>
          <a:bodyPr anchor="t" rtlCol="false" tIns="0" lIns="0" bIns="0" rIns="0">
            <a:spAutoFit/>
          </a:bodyPr>
          <a:lstStyle/>
          <a:p>
            <a:pPr algn="l" marL="0" indent="0" lvl="0">
              <a:lnSpc>
                <a:spcPts val="3875"/>
              </a:lnSpc>
              <a:spcBef>
                <a:spcPct val="0"/>
              </a:spcBef>
            </a:pPr>
            <a:r>
              <a:rPr lang="en-US" sz="2808" spc="275">
                <a:solidFill>
                  <a:srgbClr val="231F20"/>
                </a:solidFill>
                <a:latin typeface="DM Sans"/>
                <a:ea typeface="DM Sans"/>
                <a:cs typeface="DM Sans"/>
                <a:sym typeface="DM Sans"/>
              </a:rPr>
              <a:t>VISION AND MISSION </a:t>
            </a:r>
          </a:p>
        </p:txBody>
      </p:sp>
      <p:sp>
        <p:nvSpPr>
          <p:cNvPr name="TextBox 36" id="36"/>
          <p:cNvSpPr txBox="true"/>
          <p:nvPr/>
        </p:nvSpPr>
        <p:spPr>
          <a:xfrm rot="0">
            <a:off x="1943266" y="841085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08</a:t>
            </a:r>
          </a:p>
        </p:txBody>
      </p:sp>
      <p:sp>
        <p:nvSpPr>
          <p:cNvPr name="TextBox 37" id="37"/>
          <p:cNvSpPr txBox="true"/>
          <p:nvPr/>
        </p:nvSpPr>
        <p:spPr>
          <a:xfrm rot="0">
            <a:off x="3401455" y="6171884"/>
            <a:ext cx="119797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USP</a:t>
            </a:r>
          </a:p>
        </p:txBody>
      </p:sp>
      <p:sp>
        <p:nvSpPr>
          <p:cNvPr name="TextBox 38" id="38"/>
          <p:cNvSpPr txBox="true"/>
          <p:nvPr/>
        </p:nvSpPr>
        <p:spPr>
          <a:xfrm rot="0">
            <a:off x="10231786" y="7848906"/>
            <a:ext cx="1115462" cy="1551288"/>
          </a:xfrm>
          <a:prstGeom prst="rect">
            <a:avLst/>
          </a:prstGeom>
        </p:spPr>
        <p:txBody>
          <a:bodyPr anchor="t" rtlCol="false" tIns="0" lIns="0" bIns="0" rIns="0">
            <a:spAutoFit/>
          </a:bodyPr>
          <a:lstStyle/>
          <a:p>
            <a:pPr algn="ctr">
              <a:lnSpc>
                <a:spcPts val="6101"/>
              </a:lnSpc>
            </a:pPr>
            <a:r>
              <a:rPr lang="en-US" b="true" sz="5084" i="true">
                <a:solidFill>
                  <a:srgbClr val="363636"/>
                </a:solidFill>
                <a:latin typeface="Oswald Bold"/>
                <a:ea typeface="Oswald Bold"/>
                <a:cs typeface="Oswald Bold"/>
                <a:sym typeface="Oswald Bold"/>
              </a:rPr>
              <a:t>16</a:t>
            </a:r>
          </a:p>
          <a:p>
            <a:pPr algn="ctr">
              <a:lnSpc>
                <a:spcPts val="6101"/>
              </a:lnSpc>
            </a:pPr>
            <a:r>
              <a:rPr lang="en-US" b="true" sz="5084" i="true">
                <a:solidFill>
                  <a:srgbClr val="363636"/>
                </a:solidFill>
                <a:latin typeface="Oswald Bold"/>
                <a:ea typeface="Oswald Bold"/>
                <a:cs typeface="Oswald Bold"/>
                <a:sym typeface="Oswald Bold"/>
              </a:rPr>
              <a:t>17</a:t>
            </a:r>
          </a:p>
        </p:txBody>
      </p:sp>
      <p:sp>
        <p:nvSpPr>
          <p:cNvPr name="TextBox 39" id="39"/>
          <p:cNvSpPr txBox="true"/>
          <p:nvPr/>
        </p:nvSpPr>
        <p:spPr>
          <a:xfrm rot="0">
            <a:off x="3401455" y="5413230"/>
            <a:ext cx="5288008" cy="470863"/>
          </a:xfrm>
          <a:prstGeom prst="rect">
            <a:avLst/>
          </a:prstGeom>
        </p:spPr>
        <p:txBody>
          <a:bodyPr anchor="t" rtlCol="false" tIns="0" lIns="0" bIns="0" rIns="0">
            <a:spAutoFit/>
          </a:bodyPr>
          <a:lstStyle/>
          <a:p>
            <a:pPr algn="l" marL="0" indent="0" lvl="0">
              <a:lnSpc>
                <a:spcPts val="3875"/>
              </a:lnSpc>
              <a:spcBef>
                <a:spcPct val="0"/>
              </a:spcBef>
            </a:pPr>
            <a:r>
              <a:rPr lang="en-US" sz="2808" spc="275">
                <a:solidFill>
                  <a:srgbClr val="231F20"/>
                </a:solidFill>
                <a:latin typeface="DM Sans"/>
                <a:ea typeface="DM Sans"/>
                <a:cs typeface="DM Sans"/>
                <a:sym typeface="DM Sans"/>
              </a:rPr>
              <a:t>BUSINESS MODEL CANVA </a:t>
            </a:r>
          </a:p>
        </p:txBody>
      </p:sp>
      <p:sp>
        <p:nvSpPr>
          <p:cNvPr name="TextBox 40" id="40"/>
          <p:cNvSpPr txBox="true"/>
          <p:nvPr/>
        </p:nvSpPr>
        <p:spPr>
          <a:xfrm rot="0">
            <a:off x="11719580" y="714433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OUR WEBSITE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2847455"/>
            <a:ext cx="6841102" cy="4592090"/>
          </a:xfrm>
          <a:custGeom>
            <a:avLst/>
            <a:gdLst/>
            <a:ahLst/>
            <a:cxnLst/>
            <a:rect r="r" b="b" t="t" l="l"/>
            <a:pathLst>
              <a:path h="4592090" w="6841102">
                <a:moveTo>
                  <a:pt x="0" y="0"/>
                </a:moveTo>
                <a:lnTo>
                  <a:pt x="6841102" y="0"/>
                </a:lnTo>
                <a:lnTo>
                  <a:pt x="6841102" y="4592090"/>
                </a:lnTo>
                <a:lnTo>
                  <a:pt x="0" y="4592090"/>
                </a:lnTo>
                <a:lnTo>
                  <a:pt x="0" y="0"/>
                </a:lnTo>
                <a:close/>
              </a:path>
            </a:pathLst>
          </a:custGeom>
          <a:blipFill>
            <a:blip r:embed="rId3"/>
            <a:stretch>
              <a:fillRect l="0" t="-6969" r="0" b="-42567"/>
            </a:stretch>
          </a:blipFill>
        </p:spPr>
      </p:sp>
      <p:sp>
        <p:nvSpPr>
          <p:cNvPr name="Freeform 4" id="4"/>
          <p:cNvSpPr/>
          <p:nvPr/>
        </p:nvSpPr>
        <p:spPr>
          <a:xfrm flipH="false" flipV="false" rot="0">
            <a:off x="9656518" y="2847455"/>
            <a:ext cx="6866676" cy="4592090"/>
          </a:xfrm>
          <a:custGeom>
            <a:avLst/>
            <a:gdLst/>
            <a:ahLst/>
            <a:cxnLst/>
            <a:rect r="r" b="b" t="t" l="l"/>
            <a:pathLst>
              <a:path h="4592090" w="6866676">
                <a:moveTo>
                  <a:pt x="0" y="0"/>
                </a:moveTo>
                <a:lnTo>
                  <a:pt x="6866676" y="0"/>
                </a:lnTo>
                <a:lnTo>
                  <a:pt x="6866676" y="4592090"/>
                </a:lnTo>
                <a:lnTo>
                  <a:pt x="0" y="4592090"/>
                </a:lnTo>
                <a:lnTo>
                  <a:pt x="0" y="0"/>
                </a:lnTo>
                <a:close/>
              </a:path>
            </a:pathLst>
          </a:custGeom>
          <a:blipFill>
            <a:blip r:embed="rId4"/>
            <a:stretch>
              <a:fillRect l="0" t="-15942" r="0" b="-29291"/>
            </a:stretch>
          </a:blipFill>
        </p:spPr>
      </p:sp>
      <p:sp>
        <p:nvSpPr>
          <p:cNvPr name="TextBox 5" id="5"/>
          <p:cNvSpPr txBox="true"/>
          <p:nvPr/>
        </p:nvSpPr>
        <p:spPr>
          <a:xfrm rot="0">
            <a:off x="10540979" y="7997071"/>
            <a:ext cx="5097753" cy="10208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while others mix pastels and neutrals for a versatile, contemporary vibe</a:t>
            </a:r>
          </a:p>
        </p:txBody>
      </p:sp>
      <p:sp>
        <p:nvSpPr>
          <p:cNvPr name="TextBox 6" id="6"/>
          <p:cNvSpPr txBox="true"/>
          <p:nvPr/>
        </p:nvSpPr>
        <p:spPr>
          <a:xfrm rot="0">
            <a:off x="3217331" y="557264"/>
            <a:ext cx="11552977" cy="1499616"/>
          </a:xfrm>
          <a:prstGeom prst="rect">
            <a:avLst/>
          </a:prstGeom>
        </p:spPr>
        <p:txBody>
          <a:bodyPr anchor="t" rtlCol="false" tIns="0" lIns="0" bIns="0" rIns="0">
            <a:spAutoFit/>
          </a:bodyPr>
          <a:lstStyle/>
          <a:p>
            <a:pPr algn="ctr">
              <a:lnSpc>
                <a:spcPts val="6072"/>
              </a:lnSpc>
            </a:pPr>
            <a:r>
              <a:rPr lang="en-US" b="true" sz="4400" spc="233">
                <a:solidFill>
                  <a:srgbClr val="231F20"/>
                </a:solidFill>
                <a:latin typeface="Oswald Bold"/>
                <a:ea typeface="Oswald Bold"/>
                <a:cs typeface="Oswald Bold"/>
                <a:sym typeface="Oswald Bold"/>
              </a:rPr>
              <a:t>VISUAL AND ACTUAL COMPETITOR ANALYSIS ON SOCIAL MEDIA PLATFORMS</a:t>
            </a:r>
          </a:p>
        </p:txBody>
      </p:sp>
      <p:sp>
        <p:nvSpPr>
          <p:cNvPr name="TextBox 7" id="7"/>
          <p:cNvSpPr txBox="true"/>
          <p:nvPr/>
        </p:nvSpPr>
        <p:spPr>
          <a:xfrm rot="0">
            <a:off x="1968293" y="7997071"/>
            <a:ext cx="5404256" cy="677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Some competitors use darker palettes for a casual streetwear feel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2847455"/>
            <a:ext cx="6841102" cy="4592090"/>
          </a:xfrm>
          <a:custGeom>
            <a:avLst/>
            <a:gdLst/>
            <a:ahLst/>
            <a:cxnLst/>
            <a:rect r="r" b="b" t="t" l="l"/>
            <a:pathLst>
              <a:path h="4592090" w="6841102">
                <a:moveTo>
                  <a:pt x="0" y="0"/>
                </a:moveTo>
                <a:lnTo>
                  <a:pt x="6841102" y="0"/>
                </a:lnTo>
                <a:lnTo>
                  <a:pt x="6841102" y="4592090"/>
                </a:lnTo>
                <a:lnTo>
                  <a:pt x="0" y="4592090"/>
                </a:lnTo>
                <a:lnTo>
                  <a:pt x="0" y="0"/>
                </a:lnTo>
                <a:close/>
              </a:path>
            </a:pathLst>
          </a:custGeom>
          <a:blipFill>
            <a:blip r:embed="rId3"/>
            <a:stretch>
              <a:fillRect l="0" t="-72725" r="0" b="0"/>
            </a:stretch>
          </a:blipFill>
        </p:spPr>
      </p:sp>
      <p:sp>
        <p:nvSpPr>
          <p:cNvPr name="Freeform 4" id="4"/>
          <p:cNvSpPr/>
          <p:nvPr/>
        </p:nvSpPr>
        <p:spPr>
          <a:xfrm flipH="false" flipV="false" rot="0">
            <a:off x="9656518" y="2847455"/>
            <a:ext cx="6866676" cy="4592090"/>
          </a:xfrm>
          <a:custGeom>
            <a:avLst/>
            <a:gdLst/>
            <a:ahLst/>
            <a:cxnLst/>
            <a:rect r="r" b="b" t="t" l="l"/>
            <a:pathLst>
              <a:path h="4592090" w="6866676">
                <a:moveTo>
                  <a:pt x="0" y="0"/>
                </a:moveTo>
                <a:lnTo>
                  <a:pt x="6866676" y="0"/>
                </a:lnTo>
                <a:lnTo>
                  <a:pt x="6866676" y="4592090"/>
                </a:lnTo>
                <a:lnTo>
                  <a:pt x="0" y="4592090"/>
                </a:lnTo>
                <a:lnTo>
                  <a:pt x="0" y="0"/>
                </a:lnTo>
                <a:close/>
              </a:path>
            </a:pathLst>
          </a:custGeom>
          <a:blipFill>
            <a:blip r:embed="rId4"/>
            <a:stretch>
              <a:fillRect l="0" t="0" r="0" b="-47663"/>
            </a:stretch>
          </a:blipFill>
        </p:spPr>
      </p:sp>
      <p:sp>
        <p:nvSpPr>
          <p:cNvPr name="TextBox 5" id="5"/>
          <p:cNvSpPr txBox="true"/>
          <p:nvPr/>
        </p:nvSpPr>
        <p:spPr>
          <a:xfrm rot="0">
            <a:off x="10540979" y="7997071"/>
            <a:ext cx="5097753" cy="13637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Some competitors emphasize theme-based, personality-driven content to attract niche audiences seeking unique designs.</a:t>
            </a:r>
          </a:p>
        </p:txBody>
      </p:sp>
      <p:sp>
        <p:nvSpPr>
          <p:cNvPr name="TextBox 6" id="6"/>
          <p:cNvSpPr txBox="true"/>
          <p:nvPr/>
        </p:nvSpPr>
        <p:spPr>
          <a:xfrm rot="0">
            <a:off x="3217331" y="557264"/>
            <a:ext cx="11552977" cy="1499616"/>
          </a:xfrm>
          <a:prstGeom prst="rect">
            <a:avLst/>
          </a:prstGeom>
        </p:spPr>
        <p:txBody>
          <a:bodyPr anchor="t" rtlCol="false" tIns="0" lIns="0" bIns="0" rIns="0">
            <a:spAutoFit/>
          </a:bodyPr>
          <a:lstStyle/>
          <a:p>
            <a:pPr algn="ctr">
              <a:lnSpc>
                <a:spcPts val="6072"/>
              </a:lnSpc>
            </a:pPr>
            <a:r>
              <a:rPr lang="en-US" b="true" sz="4400" spc="233">
                <a:solidFill>
                  <a:srgbClr val="231F20"/>
                </a:solidFill>
                <a:latin typeface="Oswald Bold"/>
                <a:ea typeface="Oswald Bold"/>
                <a:cs typeface="Oswald Bold"/>
                <a:sym typeface="Oswald Bold"/>
              </a:rPr>
              <a:t>VISUAL AND ACTUAL COMPETITOR ANALYSIS ON SOCIAL MEDIA PLATFORMS</a:t>
            </a:r>
          </a:p>
        </p:txBody>
      </p:sp>
      <p:sp>
        <p:nvSpPr>
          <p:cNvPr name="TextBox 7" id="7"/>
          <p:cNvSpPr txBox="true"/>
          <p:nvPr/>
        </p:nvSpPr>
        <p:spPr>
          <a:xfrm rot="0">
            <a:off x="1968293" y="7997071"/>
            <a:ext cx="5404256" cy="1363742"/>
          </a:xfrm>
          <a:prstGeom prst="rect">
            <a:avLst/>
          </a:prstGeom>
        </p:spPr>
        <p:txBody>
          <a:bodyPr anchor="t" rtlCol="false" tIns="0" lIns="0" bIns="0" rIns="0">
            <a:spAutoFit/>
          </a:bodyPr>
          <a:lstStyle/>
          <a:p>
            <a:pPr algn="ctr">
              <a:lnSpc>
                <a:spcPts val="2774"/>
              </a:lnSpc>
            </a:pPr>
            <a:r>
              <a:rPr lang="en-US" sz="2010" spc="197">
                <a:solidFill>
                  <a:srgbClr val="000000"/>
                </a:solidFill>
                <a:latin typeface="DM Sans"/>
                <a:ea typeface="DM Sans"/>
                <a:cs typeface="DM Sans"/>
                <a:sym typeface="DM Sans"/>
              </a:rPr>
              <a:t>They often use straightforward descriptions, highlighting basic features such as size and colors.</a:t>
            </a:r>
          </a:p>
          <a:p>
            <a:pPr algn="ctr" marL="0" indent="0" lvl="0">
              <a:lnSpc>
                <a:spcPts val="2774"/>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2847455"/>
            <a:ext cx="6841102" cy="4592090"/>
          </a:xfrm>
          <a:custGeom>
            <a:avLst/>
            <a:gdLst/>
            <a:ahLst/>
            <a:cxnLst/>
            <a:rect r="r" b="b" t="t" l="l"/>
            <a:pathLst>
              <a:path h="4592090" w="6841102">
                <a:moveTo>
                  <a:pt x="0" y="0"/>
                </a:moveTo>
                <a:lnTo>
                  <a:pt x="6841102" y="0"/>
                </a:lnTo>
                <a:lnTo>
                  <a:pt x="6841102" y="4592090"/>
                </a:lnTo>
                <a:lnTo>
                  <a:pt x="0" y="4592090"/>
                </a:lnTo>
                <a:lnTo>
                  <a:pt x="0" y="0"/>
                </a:lnTo>
                <a:close/>
              </a:path>
            </a:pathLst>
          </a:custGeom>
          <a:blipFill>
            <a:blip r:embed="rId3"/>
            <a:stretch>
              <a:fillRect l="0" t="-73108" r="0" b="-10812"/>
            </a:stretch>
          </a:blipFill>
        </p:spPr>
      </p:sp>
      <p:sp>
        <p:nvSpPr>
          <p:cNvPr name="Freeform 4" id="4"/>
          <p:cNvSpPr/>
          <p:nvPr/>
        </p:nvSpPr>
        <p:spPr>
          <a:xfrm flipH="false" flipV="false" rot="0">
            <a:off x="9656518" y="2847455"/>
            <a:ext cx="6866676" cy="4592090"/>
          </a:xfrm>
          <a:custGeom>
            <a:avLst/>
            <a:gdLst/>
            <a:ahLst/>
            <a:cxnLst/>
            <a:rect r="r" b="b" t="t" l="l"/>
            <a:pathLst>
              <a:path h="4592090" w="6866676">
                <a:moveTo>
                  <a:pt x="0" y="0"/>
                </a:moveTo>
                <a:lnTo>
                  <a:pt x="6866676" y="0"/>
                </a:lnTo>
                <a:lnTo>
                  <a:pt x="6866676" y="4592090"/>
                </a:lnTo>
                <a:lnTo>
                  <a:pt x="0" y="4592090"/>
                </a:lnTo>
                <a:lnTo>
                  <a:pt x="0" y="0"/>
                </a:lnTo>
                <a:close/>
              </a:path>
            </a:pathLst>
          </a:custGeom>
          <a:blipFill>
            <a:blip r:embed="rId4"/>
            <a:stretch>
              <a:fillRect l="0" t="-6542" r="0" b="0"/>
            </a:stretch>
          </a:blipFill>
        </p:spPr>
      </p:sp>
      <p:sp>
        <p:nvSpPr>
          <p:cNvPr name="TextBox 5" id="5"/>
          <p:cNvSpPr txBox="true"/>
          <p:nvPr/>
        </p:nvSpPr>
        <p:spPr>
          <a:xfrm rot="0">
            <a:off x="10540979" y="7997071"/>
            <a:ext cx="5097753" cy="677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000000"/>
                </a:solidFill>
                <a:latin typeface="DM Sans"/>
                <a:ea typeface="DM Sans"/>
                <a:cs typeface="DM Sans"/>
                <a:sym typeface="DM Sans"/>
              </a:rPr>
              <a:t>Call to Action: They </a:t>
            </a:r>
            <a:r>
              <a:rPr lang="en-US" sz="2010" spc="197">
                <a:solidFill>
                  <a:srgbClr val="000000"/>
                </a:solidFill>
                <a:latin typeface="DM Sans"/>
                <a:ea typeface="DM Sans"/>
                <a:cs typeface="DM Sans"/>
                <a:sym typeface="DM Sans"/>
              </a:rPr>
              <a:t>encourage customers to order</a:t>
            </a:r>
          </a:p>
        </p:txBody>
      </p:sp>
      <p:sp>
        <p:nvSpPr>
          <p:cNvPr name="TextBox 6" id="6"/>
          <p:cNvSpPr txBox="true"/>
          <p:nvPr/>
        </p:nvSpPr>
        <p:spPr>
          <a:xfrm rot="0">
            <a:off x="3217331" y="557264"/>
            <a:ext cx="11552977" cy="1499616"/>
          </a:xfrm>
          <a:prstGeom prst="rect">
            <a:avLst/>
          </a:prstGeom>
        </p:spPr>
        <p:txBody>
          <a:bodyPr anchor="t" rtlCol="false" tIns="0" lIns="0" bIns="0" rIns="0">
            <a:spAutoFit/>
          </a:bodyPr>
          <a:lstStyle/>
          <a:p>
            <a:pPr algn="ctr">
              <a:lnSpc>
                <a:spcPts val="6072"/>
              </a:lnSpc>
            </a:pPr>
            <a:r>
              <a:rPr lang="en-US" b="true" sz="4400" spc="233">
                <a:solidFill>
                  <a:srgbClr val="231F20"/>
                </a:solidFill>
                <a:latin typeface="Oswald Bold"/>
                <a:ea typeface="Oswald Bold"/>
                <a:cs typeface="Oswald Bold"/>
                <a:sym typeface="Oswald Bold"/>
              </a:rPr>
              <a:t>VISUAL AND ACTUAL COMPETITOR ANALYSIS ON SOCIAL MEDIA PLATFORMS</a:t>
            </a:r>
          </a:p>
        </p:txBody>
      </p:sp>
      <p:sp>
        <p:nvSpPr>
          <p:cNvPr name="TextBox 7" id="7"/>
          <p:cNvSpPr txBox="true"/>
          <p:nvPr/>
        </p:nvSpPr>
        <p:spPr>
          <a:xfrm rot="0">
            <a:off x="1968293" y="7997071"/>
            <a:ext cx="5404256" cy="1706642"/>
          </a:xfrm>
          <a:prstGeom prst="rect">
            <a:avLst/>
          </a:prstGeom>
        </p:spPr>
        <p:txBody>
          <a:bodyPr anchor="t" rtlCol="false" tIns="0" lIns="0" bIns="0" rIns="0">
            <a:spAutoFit/>
          </a:bodyPr>
          <a:lstStyle/>
          <a:p>
            <a:pPr algn="ctr">
              <a:lnSpc>
                <a:spcPts val="2774"/>
              </a:lnSpc>
            </a:pPr>
            <a:r>
              <a:rPr lang="en-US" sz="2010" spc="197">
                <a:solidFill>
                  <a:srgbClr val="000000"/>
                </a:solidFill>
                <a:latin typeface="DM Sans"/>
                <a:ea typeface="DM Sans"/>
                <a:cs typeface="DM Sans"/>
                <a:sym typeface="DM Sans"/>
              </a:rPr>
              <a:t>Others use consistent backgrounds and lighting across posts, creating a strong visual identity and reinforcing a premium brand image.</a:t>
            </a:r>
          </a:p>
          <a:p>
            <a:pPr algn="ctr" marL="0" indent="0" lvl="0">
              <a:lnSpc>
                <a:spcPts val="2774"/>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46999" y="1862458"/>
            <a:ext cx="3474003" cy="1119289"/>
            <a:chOff x="0" y="0"/>
            <a:chExt cx="914964" cy="294792"/>
          </a:xfrm>
        </p:grpSpPr>
        <p:sp>
          <p:nvSpPr>
            <p:cNvPr name="Freeform 4" id="4"/>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5" id="5"/>
            <p:cNvSpPr txBox="true"/>
            <p:nvPr/>
          </p:nvSpPr>
          <p:spPr>
            <a:xfrm>
              <a:off x="0" y="-57150"/>
              <a:ext cx="914964" cy="351942"/>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Increase Brand Awareness</a:t>
              </a:r>
            </a:p>
          </p:txBody>
        </p:sp>
      </p:grpSp>
      <p:sp>
        <p:nvSpPr>
          <p:cNvPr name="TextBox 6" id="6"/>
          <p:cNvSpPr txBox="true"/>
          <p:nvPr/>
        </p:nvSpPr>
        <p:spPr>
          <a:xfrm rot="0">
            <a:off x="3044384" y="182240"/>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GOALS AND OBJECTIVES</a:t>
            </a:r>
          </a:p>
        </p:txBody>
      </p:sp>
      <p:sp>
        <p:nvSpPr>
          <p:cNvPr name="TextBox 7" id="7"/>
          <p:cNvSpPr txBox="true"/>
          <p:nvPr/>
        </p:nvSpPr>
        <p:spPr>
          <a:xfrm rot="0">
            <a:off x="603548" y="3264513"/>
            <a:ext cx="3360904"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Grow Instagram followers by 10% over each month through organic and paid reach.</a:t>
            </a:r>
          </a:p>
        </p:txBody>
      </p:sp>
      <p:grpSp>
        <p:nvGrpSpPr>
          <p:cNvPr name="Group 8" id="8"/>
          <p:cNvGrpSpPr/>
          <p:nvPr/>
        </p:nvGrpSpPr>
        <p:grpSpPr>
          <a:xfrm rot="0">
            <a:off x="13624924" y="1862458"/>
            <a:ext cx="3474003" cy="1119289"/>
            <a:chOff x="0" y="0"/>
            <a:chExt cx="914964" cy="294792"/>
          </a:xfrm>
        </p:grpSpPr>
        <p:sp>
          <p:nvSpPr>
            <p:cNvPr name="Freeform 9" id="9"/>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10" id="10"/>
            <p:cNvSpPr txBox="true"/>
            <p:nvPr/>
          </p:nvSpPr>
          <p:spPr>
            <a:xfrm>
              <a:off x="0" y="-57150"/>
              <a:ext cx="914964" cy="351942"/>
            </a:xfrm>
            <a:prstGeom prst="rect">
              <a:avLst/>
            </a:prstGeom>
          </p:spPr>
          <p:txBody>
            <a:bodyPr anchor="ctr" rtlCol="false" tIns="50800" lIns="50800" bIns="50800" rIns="50800"/>
            <a:lstStyle/>
            <a:p>
              <a:pPr algn="ctr">
                <a:lnSpc>
                  <a:spcPts val="4114"/>
                </a:lnSpc>
              </a:pPr>
              <a:r>
                <a:rPr lang="en-US" b="true" sz="2981" spc="29">
                  <a:solidFill>
                    <a:srgbClr val="FFFFFF"/>
                  </a:solidFill>
                  <a:latin typeface="Glacial Indifference Bold"/>
                  <a:ea typeface="Glacial Indifference Bold"/>
                  <a:cs typeface="Glacial Indifference Bold"/>
                  <a:sym typeface="Glacial Indifference Bold"/>
                </a:rPr>
                <a:t>Boost </a:t>
              </a:r>
            </a:p>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Engagement</a:t>
              </a:r>
            </a:p>
          </p:txBody>
        </p:sp>
      </p:grpSp>
      <p:sp>
        <p:nvSpPr>
          <p:cNvPr name="TextBox 11" id="11"/>
          <p:cNvSpPr txBox="true"/>
          <p:nvPr/>
        </p:nvSpPr>
        <p:spPr>
          <a:xfrm rot="0">
            <a:off x="13857856" y="3264513"/>
            <a:ext cx="3494567"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Increase post interaction (likes, comments, shares) by 20% within a month.</a:t>
            </a:r>
          </a:p>
        </p:txBody>
      </p:sp>
      <p:grpSp>
        <p:nvGrpSpPr>
          <p:cNvPr name="Group 12" id="12"/>
          <p:cNvGrpSpPr/>
          <p:nvPr/>
        </p:nvGrpSpPr>
        <p:grpSpPr>
          <a:xfrm rot="0">
            <a:off x="13785297" y="5896964"/>
            <a:ext cx="3474003" cy="1119289"/>
            <a:chOff x="0" y="0"/>
            <a:chExt cx="914964" cy="294792"/>
          </a:xfrm>
        </p:grpSpPr>
        <p:sp>
          <p:nvSpPr>
            <p:cNvPr name="Freeform 13" id="13"/>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14" id="14"/>
            <p:cNvSpPr txBox="true"/>
            <p:nvPr/>
          </p:nvSpPr>
          <p:spPr>
            <a:xfrm>
              <a:off x="0" y="-57150"/>
              <a:ext cx="914964" cy="351942"/>
            </a:xfrm>
            <a:prstGeom prst="rect">
              <a:avLst/>
            </a:prstGeom>
          </p:spPr>
          <p:txBody>
            <a:bodyPr anchor="ctr" rtlCol="false" tIns="50800" lIns="50800" bIns="50800" rIns="50800"/>
            <a:lstStyle/>
            <a:p>
              <a:pPr algn="ctr">
                <a:lnSpc>
                  <a:spcPts val="4114"/>
                </a:lnSpc>
              </a:pPr>
              <a:r>
                <a:rPr lang="en-US" b="true" sz="2981" spc="29">
                  <a:solidFill>
                    <a:srgbClr val="FFFFFF"/>
                  </a:solidFill>
                  <a:latin typeface="Glacial Indifference Bold"/>
                  <a:ea typeface="Glacial Indifference Bold"/>
                  <a:cs typeface="Glacial Indifference Bold"/>
                  <a:sym typeface="Glacial Indifference Bold"/>
                </a:rPr>
                <a:t>Create a </a:t>
              </a:r>
            </a:p>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website</a:t>
              </a:r>
            </a:p>
          </p:txBody>
        </p:sp>
      </p:grpSp>
      <p:sp>
        <p:nvSpPr>
          <p:cNvPr name="TextBox 15" id="15"/>
          <p:cNvSpPr txBox="true"/>
          <p:nvPr/>
        </p:nvSpPr>
        <p:spPr>
          <a:xfrm rot="0">
            <a:off x="13785297" y="7521078"/>
            <a:ext cx="3639685"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It will help increase sales and make it easier and faster for customers to purchase. </a:t>
            </a:r>
          </a:p>
        </p:txBody>
      </p:sp>
      <p:sp>
        <p:nvSpPr>
          <p:cNvPr name="Freeform 16" id="16"/>
          <p:cNvSpPr/>
          <p:nvPr/>
        </p:nvSpPr>
        <p:spPr>
          <a:xfrm flipH="false" flipV="false" rot="0">
            <a:off x="14597361" y="-505677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4176364">
            <a:off x="-4775268" y="770111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7083871" y="1862458"/>
            <a:ext cx="3474003" cy="1119289"/>
            <a:chOff x="0" y="0"/>
            <a:chExt cx="914964" cy="294792"/>
          </a:xfrm>
        </p:grpSpPr>
        <p:sp>
          <p:nvSpPr>
            <p:cNvPr name="Freeform 19" id="19"/>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20" id="20"/>
            <p:cNvSpPr txBox="true"/>
            <p:nvPr/>
          </p:nvSpPr>
          <p:spPr>
            <a:xfrm>
              <a:off x="0" y="-57150"/>
              <a:ext cx="914964" cy="351942"/>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Improve customer service</a:t>
              </a:r>
            </a:p>
          </p:txBody>
        </p:sp>
      </p:grpSp>
      <p:sp>
        <p:nvSpPr>
          <p:cNvPr name="TextBox 21" id="21"/>
          <p:cNvSpPr txBox="true"/>
          <p:nvPr/>
        </p:nvSpPr>
        <p:spPr>
          <a:xfrm rot="0">
            <a:off x="6728897" y="3264513"/>
            <a:ext cx="4364514"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Reduce response time to customer inquiries on social media to under 1 hour by the end of the next quarter.</a:t>
            </a:r>
          </a:p>
        </p:txBody>
      </p:sp>
      <p:grpSp>
        <p:nvGrpSpPr>
          <p:cNvPr name="Group 22" id="22"/>
          <p:cNvGrpSpPr/>
          <p:nvPr/>
        </p:nvGrpSpPr>
        <p:grpSpPr>
          <a:xfrm rot="0">
            <a:off x="7166148" y="5896964"/>
            <a:ext cx="3474003" cy="1119289"/>
            <a:chOff x="0" y="0"/>
            <a:chExt cx="914964" cy="294792"/>
          </a:xfrm>
        </p:grpSpPr>
        <p:sp>
          <p:nvSpPr>
            <p:cNvPr name="Freeform 23" id="23"/>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24" id="24"/>
            <p:cNvSpPr txBox="true"/>
            <p:nvPr/>
          </p:nvSpPr>
          <p:spPr>
            <a:xfrm>
              <a:off x="0" y="-57150"/>
              <a:ext cx="914964" cy="351942"/>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Enhance Product Range</a:t>
              </a:r>
            </a:p>
          </p:txBody>
        </p:sp>
      </p:grpSp>
      <p:grpSp>
        <p:nvGrpSpPr>
          <p:cNvPr name="Group 25" id="25"/>
          <p:cNvGrpSpPr/>
          <p:nvPr/>
        </p:nvGrpSpPr>
        <p:grpSpPr>
          <a:xfrm rot="0">
            <a:off x="546999" y="5896964"/>
            <a:ext cx="3474003" cy="1119289"/>
            <a:chOff x="0" y="0"/>
            <a:chExt cx="914964" cy="294792"/>
          </a:xfrm>
        </p:grpSpPr>
        <p:sp>
          <p:nvSpPr>
            <p:cNvPr name="Freeform 26" id="26"/>
            <p:cNvSpPr/>
            <p:nvPr/>
          </p:nvSpPr>
          <p:spPr>
            <a:xfrm flipH="false" flipV="false" rot="0">
              <a:off x="0" y="0"/>
              <a:ext cx="914964" cy="294792"/>
            </a:xfrm>
            <a:custGeom>
              <a:avLst/>
              <a:gdLst/>
              <a:ahLst/>
              <a:cxnLst/>
              <a:rect r="r" b="b" t="t" l="l"/>
              <a:pathLst>
                <a:path h="294792" w="914964">
                  <a:moveTo>
                    <a:pt x="0" y="0"/>
                  </a:moveTo>
                  <a:lnTo>
                    <a:pt x="914964" y="0"/>
                  </a:lnTo>
                  <a:lnTo>
                    <a:pt x="914964" y="294792"/>
                  </a:lnTo>
                  <a:lnTo>
                    <a:pt x="0" y="294792"/>
                  </a:lnTo>
                  <a:close/>
                </a:path>
              </a:pathLst>
            </a:custGeom>
            <a:solidFill>
              <a:srgbClr val="1A1A1A"/>
            </a:solidFill>
          </p:spPr>
        </p:sp>
        <p:sp>
          <p:nvSpPr>
            <p:cNvPr name="TextBox 27" id="27"/>
            <p:cNvSpPr txBox="true"/>
            <p:nvPr/>
          </p:nvSpPr>
          <p:spPr>
            <a:xfrm>
              <a:off x="0" y="-57150"/>
              <a:ext cx="914964" cy="351942"/>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Glacial Indifference Bold"/>
                  <a:ea typeface="Glacial Indifference Bold"/>
                  <a:cs typeface="Glacial Indifference Bold"/>
                  <a:sym typeface="Glacial Indifference Bold"/>
                </a:rPr>
                <a:t>Boost sales</a:t>
              </a:r>
            </a:p>
          </p:txBody>
        </p:sp>
      </p:grpSp>
      <p:sp>
        <p:nvSpPr>
          <p:cNvPr name="TextBox 28" id="28"/>
          <p:cNvSpPr txBox="true"/>
          <p:nvPr/>
        </p:nvSpPr>
        <p:spPr>
          <a:xfrm rot="0">
            <a:off x="7279247" y="7302003"/>
            <a:ext cx="3360904"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Diversify the clothing collection by introducing new styles, seasonal lines.</a:t>
            </a:r>
          </a:p>
        </p:txBody>
      </p:sp>
      <p:sp>
        <p:nvSpPr>
          <p:cNvPr name="TextBox 29" id="29"/>
          <p:cNvSpPr txBox="true"/>
          <p:nvPr/>
        </p:nvSpPr>
        <p:spPr>
          <a:xfrm rot="0">
            <a:off x="603548" y="7302003"/>
            <a:ext cx="3360904" cy="174283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Glacial Indifference"/>
                <a:ea typeface="Glacial Indifference"/>
                <a:cs typeface="Glacial Indifference"/>
                <a:sym typeface="Glacial Indifference"/>
              </a:rPr>
              <a:t>Increase online and offline sales by 15% over the next 6 months.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493371" y="2339375"/>
            <a:ext cx="11301259" cy="5608250"/>
          </a:xfrm>
          <a:custGeom>
            <a:avLst/>
            <a:gdLst/>
            <a:ahLst/>
            <a:cxnLst/>
            <a:rect r="r" b="b" t="t" l="l"/>
            <a:pathLst>
              <a:path h="5608250" w="11301259">
                <a:moveTo>
                  <a:pt x="0" y="0"/>
                </a:moveTo>
                <a:lnTo>
                  <a:pt x="11301258" y="0"/>
                </a:lnTo>
                <a:lnTo>
                  <a:pt x="11301258" y="5608250"/>
                </a:lnTo>
                <a:lnTo>
                  <a:pt x="0" y="5608250"/>
                </a:lnTo>
                <a:lnTo>
                  <a:pt x="0" y="0"/>
                </a:lnTo>
                <a:close/>
              </a:path>
            </a:pathLst>
          </a:custGeom>
          <a:blipFill>
            <a:blip r:embed="rId3"/>
            <a:stretch>
              <a:fillRect l="0" t="0" r="0" b="0"/>
            </a:stretch>
          </a:blipFill>
        </p:spPr>
      </p:sp>
      <p:sp>
        <p:nvSpPr>
          <p:cNvPr name="Freeform 4" id="4"/>
          <p:cNvSpPr/>
          <p:nvPr/>
        </p:nvSpPr>
        <p:spPr>
          <a:xfrm flipH="false" flipV="false" rot="0">
            <a:off x="1405852" y="1407407"/>
            <a:ext cx="15476296" cy="6427198"/>
          </a:xfrm>
          <a:custGeom>
            <a:avLst/>
            <a:gdLst/>
            <a:ahLst/>
            <a:cxnLst/>
            <a:rect r="r" b="b" t="t" l="l"/>
            <a:pathLst>
              <a:path h="6427198" w="15476296">
                <a:moveTo>
                  <a:pt x="0" y="0"/>
                </a:moveTo>
                <a:lnTo>
                  <a:pt x="15476296" y="0"/>
                </a:lnTo>
                <a:lnTo>
                  <a:pt x="15476296" y="6427198"/>
                </a:lnTo>
                <a:lnTo>
                  <a:pt x="0" y="6427198"/>
                </a:lnTo>
                <a:lnTo>
                  <a:pt x="0" y="0"/>
                </a:lnTo>
                <a:close/>
              </a:path>
            </a:pathLst>
          </a:custGeom>
          <a:blipFill>
            <a:blip r:embed="rId3"/>
            <a:stretch>
              <a:fillRect l="0" t="-19493" r="0" b="0"/>
            </a:stretch>
          </a:blipFill>
        </p:spPr>
      </p:sp>
      <p:sp>
        <p:nvSpPr>
          <p:cNvPr name="TextBox 5" id="5"/>
          <p:cNvSpPr txBox="true"/>
          <p:nvPr/>
        </p:nvSpPr>
        <p:spPr>
          <a:xfrm rot="0">
            <a:off x="2634911" y="-168498"/>
            <a:ext cx="11468625" cy="1575906"/>
          </a:xfrm>
          <a:prstGeom prst="rect">
            <a:avLst/>
          </a:prstGeom>
        </p:spPr>
        <p:txBody>
          <a:bodyPr anchor="t" rtlCol="false" tIns="0" lIns="0" bIns="0" rIns="0">
            <a:spAutoFit/>
          </a:bodyPr>
          <a:lstStyle/>
          <a:p>
            <a:pPr algn="ctr">
              <a:lnSpc>
                <a:spcPts val="12966"/>
              </a:lnSpc>
            </a:pPr>
            <a:r>
              <a:rPr lang="en-US" b="true" sz="9396" spc="497">
                <a:solidFill>
                  <a:srgbClr val="231F20"/>
                </a:solidFill>
                <a:latin typeface="Oswald Bold"/>
                <a:ea typeface="Oswald Bold"/>
                <a:cs typeface="Oswald Bold"/>
                <a:sym typeface="Oswald Bold"/>
              </a:rPr>
              <a:t>SEO</a:t>
            </a:r>
          </a:p>
        </p:txBody>
      </p:sp>
      <p:sp>
        <p:nvSpPr>
          <p:cNvPr name="TextBox 6" id="6"/>
          <p:cNvSpPr txBox="true"/>
          <p:nvPr/>
        </p:nvSpPr>
        <p:spPr>
          <a:xfrm rot="0">
            <a:off x="2768799" y="8162925"/>
            <a:ext cx="12085946" cy="1117235"/>
          </a:xfrm>
          <a:prstGeom prst="rect">
            <a:avLst/>
          </a:prstGeom>
        </p:spPr>
        <p:txBody>
          <a:bodyPr anchor="t" rtlCol="false" tIns="0" lIns="0" bIns="0" rIns="0">
            <a:spAutoFit/>
          </a:bodyPr>
          <a:lstStyle/>
          <a:p>
            <a:pPr algn="ctr" marL="0" indent="0" lvl="0">
              <a:lnSpc>
                <a:spcPts val="4430"/>
              </a:lnSpc>
              <a:spcBef>
                <a:spcPct val="0"/>
              </a:spcBef>
            </a:pPr>
            <a:r>
              <a:rPr lang="en-US" sz="3210" spc="314">
                <a:solidFill>
                  <a:srgbClr val="000000"/>
                </a:solidFill>
                <a:latin typeface="DM Sans"/>
                <a:ea typeface="DM Sans"/>
                <a:cs typeface="DM Sans"/>
                <a:sym typeface="DM Sans"/>
              </a:rPr>
              <a:t>We utilize </a:t>
            </a:r>
            <a:r>
              <a:rPr lang="en-US" sz="3210" spc="314">
                <a:solidFill>
                  <a:srgbClr val="D3370E"/>
                </a:solidFill>
                <a:latin typeface="DM Sans"/>
                <a:ea typeface="DM Sans"/>
                <a:cs typeface="DM Sans"/>
                <a:sym typeface="DM Sans"/>
              </a:rPr>
              <a:t>SEMrush’s</a:t>
            </a:r>
            <a:r>
              <a:rPr lang="en-US" sz="3210" spc="314">
                <a:solidFill>
                  <a:srgbClr val="000000"/>
                </a:solidFill>
                <a:latin typeface="DM Sans"/>
                <a:ea typeface="DM Sans"/>
                <a:cs typeface="DM Sans"/>
                <a:sym typeface="DM Sans"/>
              </a:rPr>
              <a:t> SEO keywords to optimize our content and enhance our website development.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877703" y="1512314"/>
            <a:ext cx="6042973" cy="4012656"/>
          </a:xfrm>
          <a:custGeom>
            <a:avLst/>
            <a:gdLst/>
            <a:ahLst/>
            <a:cxnLst/>
            <a:rect r="r" b="b" t="t" l="l"/>
            <a:pathLst>
              <a:path h="4012656" w="6042973">
                <a:moveTo>
                  <a:pt x="0" y="0"/>
                </a:moveTo>
                <a:lnTo>
                  <a:pt x="6042973" y="0"/>
                </a:lnTo>
                <a:lnTo>
                  <a:pt x="6042973" y="4012656"/>
                </a:lnTo>
                <a:lnTo>
                  <a:pt x="0" y="4012656"/>
                </a:lnTo>
                <a:lnTo>
                  <a:pt x="0" y="0"/>
                </a:lnTo>
                <a:close/>
              </a:path>
            </a:pathLst>
          </a:custGeom>
          <a:blipFill>
            <a:blip r:embed="rId2"/>
            <a:stretch>
              <a:fillRect l="-7924" t="0" r="-31584" b="0"/>
            </a:stretch>
          </a:blipFill>
        </p:spPr>
      </p:sp>
      <p:sp>
        <p:nvSpPr>
          <p:cNvPr name="Freeform 3" id="3"/>
          <p:cNvSpPr/>
          <p:nvPr/>
        </p:nvSpPr>
        <p:spPr>
          <a:xfrm flipH="false" flipV="false" rot="0">
            <a:off x="270655" y="2641785"/>
            <a:ext cx="11128150" cy="5346575"/>
          </a:xfrm>
          <a:custGeom>
            <a:avLst/>
            <a:gdLst/>
            <a:ahLst/>
            <a:cxnLst/>
            <a:rect r="r" b="b" t="t" l="l"/>
            <a:pathLst>
              <a:path h="5346575" w="11128150">
                <a:moveTo>
                  <a:pt x="0" y="0"/>
                </a:moveTo>
                <a:lnTo>
                  <a:pt x="11128150" y="0"/>
                </a:lnTo>
                <a:lnTo>
                  <a:pt x="11128150" y="5346576"/>
                </a:lnTo>
                <a:lnTo>
                  <a:pt x="0" y="5346576"/>
                </a:lnTo>
                <a:lnTo>
                  <a:pt x="0" y="0"/>
                </a:lnTo>
                <a:close/>
              </a:path>
            </a:pathLst>
          </a:custGeom>
          <a:blipFill>
            <a:blip r:embed="rId3"/>
            <a:stretch>
              <a:fillRect l="-326" t="0" r="-15366" b="-8140"/>
            </a:stretch>
          </a:blipFill>
        </p:spPr>
      </p:sp>
      <p:sp>
        <p:nvSpPr>
          <p:cNvPr name="TextBox 4" id="4"/>
          <p:cNvSpPr txBox="true"/>
          <p:nvPr/>
        </p:nvSpPr>
        <p:spPr>
          <a:xfrm rot="0">
            <a:off x="4875060" y="112112"/>
            <a:ext cx="9153999"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NEW WEBSITE</a:t>
            </a:r>
          </a:p>
        </p:txBody>
      </p:sp>
      <p:sp>
        <p:nvSpPr>
          <p:cNvPr name="TextBox 5" id="5"/>
          <p:cNvSpPr txBox="true"/>
          <p:nvPr/>
        </p:nvSpPr>
        <p:spPr>
          <a:xfrm rot="0">
            <a:off x="270655" y="8508163"/>
            <a:ext cx="12085946" cy="1117235"/>
          </a:xfrm>
          <a:prstGeom prst="rect">
            <a:avLst/>
          </a:prstGeom>
        </p:spPr>
        <p:txBody>
          <a:bodyPr anchor="t" rtlCol="false" tIns="0" lIns="0" bIns="0" rIns="0">
            <a:spAutoFit/>
          </a:bodyPr>
          <a:lstStyle/>
          <a:p>
            <a:pPr algn="ctr">
              <a:lnSpc>
                <a:spcPts val="4430"/>
              </a:lnSpc>
            </a:pPr>
            <a:r>
              <a:rPr lang="en-US" sz="3210" spc="314">
                <a:solidFill>
                  <a:srgbClr val="000000"/>
                </a:solidFill>
                <a:latin typeface="DM Sans"/>
                <a:ea typeface="DM Sans"/>
                <a:cs typeface="DM Sans"/>
                <a:sym typeface="DM Sans"/>
              </a:rPr>
              <a:t>we create new website on google sites </a:t>
            </a:r>
          </a:p>
          <a:p>
            <a:pPr algn="ctr" marL="0" indent="0" lvl="0">
              <a:lnSpc>
                <a:spcPts val="4430"/>
              </a:lnSpc>
              <a:spcBef>
                <a:spcPct val="0"/>
              </a:spcBef>
            </a:pPr>
          </a:p>
        </p:txBody>
      </p:sp>
      <p:sp>
        <p:nvSpPr>
          <p:cNvPr name="TextBox 6" id="6"/>
          <p:cNvSpPr txBox="true"/>
          <p:nvPr/>
        </p:nvSpPr>
        <p:spPr>
          <a:xfrm rot="0">
            <a:off x="5834730" y="8517688"/>
            <a:ext cx="12085946" cy="503339"/>
          </a:xfrm>
          <a:prstGeom prst="rect">
            <a:avLst/>
          </a:prstGeom>
        </p:spPr>
        <p:txBody>
          <a:bodyPr anchor="t" rtlCol="false" tIns="0" lIns="0" bIns="0" rIns="0">
            <a:spAutoFit/>
          </a:bodyPr>
          <a:lstStyle/>
          <a:p>
            <a:pPr algn="ctr">
              <a:lnSpc>
                <a:spcPts val="4114"/>
              </a:lnSpc>
              <a:spcBef>
                <a:spcPct val="0"/>
              </a:spcBef>
            </a:pPr>
            <a:r>
              <a:rPr lang="en-US" sz="2981" spc="29" u="sng">
                <a:solidFill>
                  <a:srgbClr val="3E2EF0"/>
                </a:solidFill>
                <a:latin typeface="Glacial Indifference"/>
                <a:ea typeface="Glacial Indifference"/>
                <a:cs typeface="Glacial Indifference"/>
                <a:sym typeface="Glacial Indifference"/>
                <a:hlinkClick r:id="rId4" tooltip="https://sites.google.com/view/seventy8ight-online-shop/home"/>
              </a:rPr>
              <a:t>website link</a:t>
            </a:r>
          </a:p>
        </p:txBody>
      </p:sp>
      <p:sp>
        <p:nvSpPr>
          <p:cNvPr name="AutoShape 7" id="7"/>
          <p:cNvSpPr/>
          <p:nvPr/>
        </p:nvSpPr>
        <p:spPr>
          <a:xfrm>
            <a:off x="14899189" y="5524970"/>
            <a:ext cx="933633" cy="787489"/>
          </a:xfrm>
          <a:prstGeom prst="line">
            <a:avLst/>
          </a:prstGeom>
          <a:ln cap="flat" w="95250">
            <a:solidFill>
              <a:srgbClr val="000000"/>
            </a:solidFill>
            <a:prstDash val="solid"/>
            <a:headEnd type="none" len="sm" w="sm"/>
            <a:tailEnd type="arrow" len="sm" w="med"/>
          </a:ln>
        </p:spPr>
      </p:sp>
      <p:sp>
        <p:nvSpPr>
          <p:cNvPr name="TextBox 8" id="8"/>
          <p:cNvSpPr txBox="true"/>
          <p:nvPr/>
        </p:nvSpPr>
        <p:spPr>
          <a:xfrm rot="0">
            <a:off x="14003784" y="6255309"/>
            <a:ext cx="3658076" cy="1532039"/>
          </a:xfrm>
          <a:prstGeom prst="rect">
            <a:avLst/>
          </a:prstGeom>
        </p:spPr>
        <p:txBody>
          <a:bodyPr anchor="t" rtlCol="false" tIns="0" lIns="0" bIns="0" rIns="0">
            <a:spAutoFit/>
          </a:bodyPr>
          <a:lstStyle/>
          <a:p>
            <a:pPr algn="ctr">
              <a:lnSpc>
                <a:spcPts val="4114"/>
              </a:lnSpc>
              <a:spcBef>
                <a:spcPct val="0"/>
              </a:spcBef>
            </a:pPr>
            <a:r>
              <a:rPr lang="en-US" b="true" sz="2981" spc="29">
                <a:solidFill>
                  <a:srgbClr val="000000"/>
                </a:solidFill>
                <a:latin typeface="Glacial Indifference Bold"/>
                <a:ea typeface="Glacial Indifference Bold"/>
                <a:cs typeface="Glacial Indifference Bold"/>
                <a:sym typeface="Glacial Indifference Bold"/>
              </a:rPr>
              <a:t>we put our store location and instgram hyperlink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45462" y="1495941"/>
            <a:ext cx="10059534" cy="6891466"/>
          </a:xfrm>
          <a:custGeom>
            <a:avLst/>
            <a:gdLst/>
            <a:ahLst/>
            <a:cxnLst/>
            <a:rect r="r" b="b" t="t" l="l"/>
            <a:pathLst>
              <a:path h="6891466" w="10059534">
                <a:moveTo>
                  <a:pt x="0" y="0"/>
                </a:moveTo>
                <a:lnTo>
                  <a:pt x="10059534" y="0"/>
                </a:lnTo>
                <a:lnTo>
                  <a:pt x="10059534" y="6891465"/>
                </a:lnTo>
                <a:lnTo>
                  <a:pt x="0" y="6891465"/>
                </a:lnTo>
                <a:lnTo>
                  <a:pt x="0" y="0"/>
                </a:lnTo>
                <a:close/>
              </a:path>
            </a:pathLst>
          </a:custGeom>
          <a:blipFill>
            <a:blip r:embed="rId2"/>
            <a:stretch>
              <a:fillRect l="-23958" t="0" r="-21518" b="0"/>
            </a:stretch>
          </a:blipFill>
        </p:spPr>
      </p:sp>
      <p:sp>
        <p:nvSpPr>
          <p:cNvPr name="Freeform 3" id="3"/>
          <p:cNvSpPr/>
          <p:nvPr/>
        </p:nvSpPr>
        <p:spPr>
          <a:xfrm flipH="false" flipV="false" rot="0">
            <a:off x="9322517" y="1495941"/>
            <a:ext cx="8391524" cy="6766399"/>
          </a:xfrm>
          <a:custGeom>
            <a:avLst/>
            <a:gdLst/>
            <a:ahLst/>
            <a:cxnLst/>
            <a:rect r="r" b="b" t="t" l="l"/>
            <a:pathLst>
              <a:path h="6766399" w="8391524">
                <a:moveTo>
                  <a:pt x="0" y="0"/>
                </a:moveTo>
                <a:lnTo>
                  <a:pt x="8391525" y="0"/>
                </a:lnTo>
                <a:lnTo>
                  <a:pt x="8391525" y="6766399"/>
                </a:lnTo>
                <a:lnTo>
                  <a:pt x="0" y="6766399"/>
                </a:lnTo>
                <a:lnTo>
                  <a:pt x="0" y="0"/>
                </a:lnTo>
                <a:close/>
              </a:path>
            </a:pathLst>
          </a:custGeom>
          <a:blipFill>
            <a:blip r:embed="rId3"/>
            <a:stretch>
              <a:fillRect l="-27866" t="-50" r="-38317" b="0"/>
            </a:stretch>
          </a:blipFill>
        </p:spPr>
      </p:sp>
      <p:sp>
        <p:nvSpPr>
          <p:cNvPr name="TextBox 4" id="4"/>
          <p:cNvSpPr txBox="true"/>
          <p:nvPr/>
        </p:nvSpPr>
        <p:spPr>
          <a:xfrm rot="0">
            <a:off x="5717344" y="-142875"/>
            <a:ext cx="5465097" cy="1436141"/>
          </a:xfrm>
          <a:prstGeom prst="rect">
            <a:avLst/>
          </a:prstGeom>
        </p:spPr>
        <p:txBody>
          <a:bodyPr anchor="t" rtlCol="false" tIns="0" lIns="0" bIns="0" rIns="0">
            <a:spAutoFit/>
          </a:bodyPr>
          <a:lstStyle/>
          <a:p>
            <a:pPr algn="l" marL="0" indent="0" lvl="0">
              <a:lnSpc>
                <a:spcPts val="11753"/>
              </a:lnSpc>
              <a:spcBef>
                <a:spcPct val="0"/>
              </a:spcBef>
            </a:pPr>
            <a:r>
              <a:rPr lang="en-US" b="true" sz="8516" spc="834">
                <a:solidFill>
                  <a:srgbClr val="231F20"/>
                </a:solidFill>
                <a:latin typeface="Oswald Bold"/>
                <a:ea typeface="Oswald Bold"/>
                <a:cs typeface="Oswald Bold"/>
                <a:sym typeface="Oswald Bold"/>
              </a:rPr>
              <a:t>WEBSITE</a:t>
            </a:r>
          </a:p>
        </p:txBody>
      </p:sp>
      <p:sp>
        <p:nvSpPr>
          <p:cNvPr name="TextBox 5" id="5"/>
          <p:cNvSpPr txBox="true"/>
          <p:nvPr/>
        </p:nvSpPr>
        <p:spPr>
          <a:xfrm rot="0">
            <a:off x="3782853" y="8978055"/>
            <a:ext cx="10722293" cy="503339"/>
          </a:xfrm>
          <a:prstGeom prst="rect">
            <a:avLst/>
          </a:prstGeom>
        </p:spPr>
        <p:txBody>
          <a:bodyPr anchor="t" rtlCol="false" tIns="0" lIns="0" bIns="0" rIns="0">
            <a:spAutoFit/>
          </a:bodyPr>
          <a:lstStyle/>
          <a:p>
            <a:pPr algn="ctr">
              <a:lnSpc>
                <a:spcPts val="4114"/>
              </a:lnSpc>
              <a:spcBef>
                <a:spcPct val="0"/>
              </a:spcBef>
            </a:pPr>
            <a:r>
              <a:rPr lang="en-US" b="true" sz="2981" spc="29">
                <a:solidFill>
                  <a:srgbClr val="231F20"/>
                </a:solidFill>
                <a:latin typeface="Glacial Indifference Bold"/>
                <a:ea typeface="Glacial Indifference Bold"/>
                <a:cs typeface="Glacial Indifference Bold"/>
                <a:sym typeface="Glacial Indifference Bold"/>
              </a:rPr>
              <a:t>we name each new item and put a descreption for each one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TextBox 2" id="2"/>
          <p:cNvSpPr txBox="true"/>
          <p:nvPr/>
        </p:nvSpPr>
        <p:spPr>
          <a:xfrm rot="0">
            <a:off x="1187508" y="3867337"/>
            <a:ext cx="16071792" cy="1276163"/>
          </a:xfrm>
          <a:prstGeom prst="rect">
            <a:avLst/>
          </a:prstGeom>
        </p:spPr>
        <p:txBody>
          <a:bodyPr anchor="t" rtlCol="false" tIns="0" lIns="0" bIns="0" rIns="0">
            <a:spAutoFit/>
          </a:bodyPr>
          <a:lstStyle/>
          <a:p>
            <a:pPr algn="l">
              <a:lnSpc>
                <a:spcPts val="10361"/>
              </a:lnSpc>
            </a:pPr>
            <a:r>
              <a:rPr lang="en-US" b="true" sz="7508" spc="735">
                <a:solidFill>
                  <a:srgbClr val="FFFFFF"/>
                </a:solidFill>
                <a:latin typeface="Oswald Bold"/>
                <a:ea typeface="Oswald Bold"/>
                <a:cs typeface="Oswald Bold"/>
                <a:sym typeface="Oswald Bold"/>
              </a:rPr>
              <a:t>SOCIAL MEDIA CONTENT STRATEGY</a:t>
            </a:r>
          </a:p>
        </p:txBody>
      </p:sp>
      <p:sp>
        <p:nvSpPr>
          <p:cNvPr name="Freeform 3" id="3"/>
          <p:cNvSpPr/>
          <p:nvPr/>
        </p:nvSpPr>
        <p:spPr>
          <a:xfrm flipH="false" flipV="false" rot="887923">
            <a:off x="-6353693" y="534503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789324" y="5120096"/>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05726" y="6903980"/>
            <a:ext cx="3204526" cy="2824862"/>
          </a:xfrm>
          <a:prstGeom prst="rect">
            <a:avLst/>
          </a:prstGeom>
        </p:spPr>
        <p:txBody>
          <a:bodyPr anchor="t" rtlCol="false" tIns="0" lIns="0" bIns="0" rIns="0">
            <a:spAutoFit/>
          </a:bodyPr>
          <a:lstStyle/>
          <a:p>
            <a:pPr algn="ctr">
              <a:lnSpc>
                <a:spcPts val="2545"/>
              </a:lnSpc>
            </a:pPr>
            <a:r>
              <a:rPr lang="en-US" sz="1844" spc="180">
                <a:solidFill>
                  <a:srgbClr val="231F20"/>
                </a:solidFill>
                <a:latin typeface="Glacial Indifference"/>
                <a:ea typeface="Glacial Indifference"/>
                <a:cs typeface="Glacial Indifference"/>
                <a:sym typeface="Glacial Indifference"/>
              </a:rPr>
              <a:t>Posts and Reels of products in styled settings. For example, models wearing Seventy8ight apparel in vibrant street locations.</a:t>
            </a:r>
          </a:p>
          <a:p>
            <a:pPr algn="ctr">
              <a:lnSpc>
                <a:spcPts val="2545"/>
              </a:lnSpc>
            </a:pPr>
            <a:r>
              <a:rPr lang="en-US" sz="1844" spc="180">
                <a:solidFill>
                  <a:srgbClr val="231F20"/>
                </a:solidFill>
                <a:latin typeface="Glacial Indifference"/>
                <a:ea typeface="Glacial Indifference"/>
                <a:cs typeface="Glacial Indifference"/>
                <a:sym typeface="Glacial Indifference"/>
              </a:rPr>
              <a:t>Goal: Build brand awareness and highlight product quality.</a:t>
            </a:r>
          </a:p>
        </p:txBody>
      </p:sp>
      <p:sp>
        <p:nvSpPr>
          <p:cNvPr name="TextBox 5" id="5"/>
          <p:cNvSpPr txBox="true"/>
          <p:nvPr/>
        </p:nvSpPr>
        <p:spPr>
          <a:xfrm rot="0">
            <a:off x="2058702" y="5721771"/>
            <a:ext cx="3467055" cy="839308"/>
          </a:xfrm>
          <a:prstGeom prst="rect">
            <a:avLst/>
          </a:prstGeom>
        </p:spPr>
        <p:txBody>
          <a:bodyPr anchor="t" rtlCol="false" tIns="0" lIns="0" bIns="0" rIns="0">
            <a:spAutoFit/>
          </a:bodyPr>
          <a:lstStyle/>
          <a:p>
            <a:pPr algn="ctr">
              <a:lnSpc>
                <a:spcPts val="3383"/>
              </a:lnSpc>
            </a:pPr>
            <a:r>
              <a:rPr lang="en-US" b="true" sz="2451" spc="240">
                <a:solidFill>
                  <a:srgbClr val="231F20"/>
                </a:solidFill>
                <a:latin typeface="DM Sans Bold"/>
                <a:ea typeface="DM Sans Bold"/>
                <a:cs typeface="DM Sans Bold"/>
                <a:sym typeface="DM Sans Bold"/>
              </a:rPr>
              <a:t>50% PRODUCT SHOWCASES</a:t>
            </a:r>
          </a:p>
        </p:txBody>
      </p:sp>
      <p:sp>
        <p:nvSpPr>
          <p:cNvPr name="Freeform 6" id="6"/>
          <p:cNvSpPr/>
          <p:nvPr/>
        </p:nvSpPr>
        <p:spPr>
          <a:xfrm flipH="false" flipV="false" rot="0">
            <a:off x="2857714" y="1852123"/>
            <a:ext cx="1869031" cy="2839687"/>
          </a:xfrm>
          <a:custGeom>
            <a:avLst/>
            <a:gdLst/>
            <a:ahLst/>
            <a:cxnLst/>
            <a:rect r="r" b="b" t="t" l="l"/>
            <a:pathLst>
              <a:path h="2839687" w="1869031">
                <a:moveTo>
                  <a:pt x="0" y="0"/>
                </a:moveTo>
                <a:lnTo>
                  <a:pt x="1869031" y="0"/>
                </a:lnTo>
                <a:lnTo>
                  <a:pt x="1869031" y="2839687"/>
                </a:lnTo>
                <a:lnTo>
                  <a:pt x="0" y="2839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rot="0">
            <a:off x="2205726" y="5073588"/>
            <a:ext cx="13927692"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545765" y="4779539"/>
            <a:ext cx="461907" cy="4619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0" id="10"/>
            <p:cNvSpPr txBox="true"/>
            <p:nvPr/>
          </p:nvSpPr>
          <p:spPr>
            <a:xfrm>
              <a:off x="76200" y="66675"/>
              <a:ext cx="660400" cy="669925"/>
            </a:xfrm>
            <a:prstGeom prst="rect">
              <a:avLst/>
            </a:prstGeom>
          </p:spPr>
          <p:txBody>
            <a:bodyPr anchor="ctr" rtlCol="false" tIns="46828" lIns="46828" bIns="46828" rIns="46828"/>
            <a:lstStyle/>
            <a:p>
              <a:pPr algn="ctr">
                <a:lnSpc>
                  <a:spcPts val="2860"/>
                </a:lnSpc>
              </a:pPr>
            </a:p>
          </p:txBody>
        </p:sp>
      </p:grpSp>
      <p:sp>
        <p:nvSpPr>
          <p:cNvPr name="Freeform 11" id="11"/>
          <p:cNvSpPr/>
          <p:nvPr/>
        </p:nvSpPr>
        <p:spPr>
          <a:xfrm flipH="false" flipV="false" rot="0">
            <a:off x="8209485" y="1852123"/>
            <a:ext cx="1869031" cy="2839687"/>
          </a:xfrm>
          <a:custGeom>
            <a:avLst/>
            <a:gdLst/>
            <a:ahLst/>
            <a:cxnLst/>
            <a:rect r="r" b="b" t="t" l="l"/>
            <a:pathLst>
              <a:path h="2839687" w="1869031">
                <a:moveTo>
                  <a:pt x="0" y="0"/>
                </a:moveTo>
                <a:lnTo>
                  <a:pt x="1869030" y="0"/>
                </a:lnTo>
                <a:lnTo>
                  <a:pt x="1869030" y="2839687"/>
                </a:lnTo>
                <a:lnTo>
                  <a:pt x="0" y="2839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913047" y="4860196"/>
            <a:ext cx="461907" cy="4619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4" id="14"/>
            <p:cNvSpPr txBox="true"/>
            <p:nvPr/>
          </p:nvSpPr>
          <p:spPr>
            <a:xfrm>
              <a:off x="76200" y="66675"/>
              <a:ext cx="660400" cy="669925"/>
            </a:xfrm>
            <a:prstGeom prst="rect">
              <a:avLst/>
            </a:prstGeom>
          </p:spPr>
          <p:txBody>
            <a:bodyPr anchor="ctr" rtlCol="false" tIns="46828" lIns="46828" bIns="46828" rIns="46828"/>
            <a:lstStyle/>
            <a:p>
              <a:pPr algn="ctr">
                <a:lnSpc>
                  <a:spcPts val="2860"/>
                </a:lnSpc>
              </a:pPr>
            </a:p>
          </p:txBody>
        </p:sp>
      </p:grpSp>
      <p:sp>
        <p:nvSpPr>
          <p:cNvPr name="Freeform 15" id="15"/>
          <p:cNvSpPr/>
          <p:nvPr/>
        </p:nvSpPr>
        <p:spPr>
          <a:xfrm flipH="false" flipV="false" rot="0">
            <a:off x="13577203" y="1852123"/>
            <a:ext cx="1869031" cy="2839687"/>
          </a:xfrm>
          <a:custGeom>
            <a:avLst/>
            <a:gdLst/>
            <a:ahLst/>
            <a:cxnLst/>
            <a:rect r="r" b="b" t="t" l="l"/>
            <a:pathLst>
              <a:path h="2839687" w="1869031">
                <a:moveTo>
                  <a:pt x="0" y="0"/>
                </a:moveTo>
                <a:lnTo>
                  <a:pt x="1869031" y="0"/>
                </a:lnTo>
                <a:lnTo>
                  <a:pt x="1869031" y="2839687"/>
                </a:lnTo>
                <a:lnTo>
                  <a:pt x="0" y="2839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4280765" y="4860196"/>
            <a:ext cx="461907" cy="4619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8" id="18"/>
            <p:cNvSpPr txBox="true"/>
            <p:nvPr/>
          </p:nvSpPr>
          <p:spPr>
            <a:xfrm>
              <a:off x="76200" y="66675"/>
              <a:ext cx="660400" cy="669925"/>
            </a:xfrm>
            <a:prstGeom prst="rect">
              <a:avLst/>
            </a:prstGeom>
          </p:spPr>
          <p:txBody>
            <a:bodyPr anchor="ctr" rtlCol="false" tIns="46828" lIns="46828" bIns="46828" rIns="46828"/>
            <a:lstStyle/>
            <a:p>
              <a:pPr algn="ctr">
                <a:lnSpc>
                  <a:spcPts val="2860"/>
                </a:lnSpc>
              </a:pPr>
            </a:p>
          </p:txBody>
        </p:sp>
      </p:grpSp>
      <p:sp>
        <p:nvSpPr>
          <p:cNvPr name="TextBox 19" id="19"/>
          <p:cNvSpPr txBox="true"/>
          <p:nvPr/>
        </p:nvSpPr>
        <p:spPr>
          <a:xfrm rot="0">
            <a:off x="7541737" y="6903980"/>
            <a:ext cx="3204526" cy="1881887"/>
          </a:xfrm>
          <a:prstGeom prst="rect">
            <a:avLst/>
          </a:prstGeom>
        </p:spPr>
        <p:txBody>
          <a:bodyPr anchor="t" rtlCol="false" tIns="0" lIns="0" bIns="0" rIns="0">
            <a:spAutoFit/>
          </a:bodyPr>
          <a:lstStyle/>
          <a:p>
            <a:pPr algn="ctr">
              <a:lnSpc>
                <a:spcPts val="2545"/>
              </a:lnSpc>
            </a:pPr>
            <a:r>
              <a:rPr lang="en-US" sz="1844" spc="180">
                <a:solidFill>
                  <a:srgbClr val="231F20"/>
                </a:solidFill>
                <a:latin typeface="Glacial Indifference"/>
                <a:ea typeface="Glacial Indifference"/>
                <a:cs typeface="Glacial Indifference"/>
                <a:sym typeface="Glacial Indifference"/>
              </a:rPr>
              <a:t>Repost content from customers wearing or using Seventy8ight products, tagged stories.</a:t>
            </a:r>
          </a:p>
          <a:p>
            <a:pPr algn="ctr">
              <a:lnSpc>
                <a:spcPts val="2545"/>
              </a:lnSpc>
            </a:pPr>
            <a:r>
              <a:rPr lang="en-US" sz="1844" spc="180">
                <a:solidFill>
                  <a:srgbClr val="231F20"/>
                </a:solidFill>
                <a:latin typeface="Glacial Indifference"/>
                <a:ea typeface="Glacial Indifference"/>
                <a:cs typeface="Glacial Indifference"/>
                <a:sym typeface="Glacial Indifference"/>
              </a:rPr>
              <a:t>Goal: Build community and trust.</a:t>
            </a:r>
          </a:p>
        </p:txBody>
      </p:sp>
      <p:sp>
        <p:nvSpPr>
          <p:cNvPr name="TextBox 20" id="20"/>
          <p:cNvSpPr txBox="true"/>
          <p:nvPr/>
        </p:nvSpPr>
        <p:spPr>
          <a:xfrm rot="0">
            <a:off x="7093055" y="5865028"/>
            <a:ext cx="4101889" cy="696052"/>
          </a:xfrm>
          <a:prstGeom prst="rect">
            <a:avLst/>
          </a:prstGeom>
        </p:spPr>
        <p:txBody>
          <a:bodyPr anchor="t" rtlCol="false" tIns="0" lIns="0" bIns="0" rIns="0">
            <a:spAutoFit/>
          </a:bodyPr>
          <a:lstStyle/>
          <a:p>
            <a:pPr algn="ctr">
              <a:lnSpc>
                <a:spcPts val="2831"/>
              </a:lnSpc>
            </a:pPr>
            <a:r>
              <a:rPr lang="en-US" b="true" sz="2051" spc="201">
                <a:solidFill>
                  <a:srgbClr val="231F20"/>
                </a:solidFill>
                <a:latin typeface="DM Sans Bold"/>
                <a:ea typeface="DM Sans Bold"/>
                <a:cs typeface="DM Sans Bold"/>
                <a:sym typeface="DM Sans Bold"/>
              </a:rPr>
              <a:t>30% USER-GENERATED CONTENT</a:t>
            </a:r>
          </a:p>
        </p:txBody>
      </p:sp>
      <p:sp>
        <p:nvSpPr>
          <p:cNvPr name="TextBox 21" id="21"/>
          <p:cNvSpPr txBox="true"/>
          <p:nvPr/>
        </p:nvSpPr>
        <p:spPr>
          <a:xfrm rot="0">
            <a:off x="12815315" y="6946764"/>
            <a:ext cx="3204526" cy="2196212"/>
          </a:xfrm>
          <a:prstGeom prst="rect">
            <a:avLst/>
          </a:prstGeom>
        </p:spPr>
        <p:txBody>
          <a:bodyPr anchor="t" rtlCol="false" tIns="0" lIns="0" bIns="0" rIns="0">
            <a:spAutoFit/>
          </a:bodyPr>
          <a:lstStyle/>
          <a:p>
            <a:pPr algn="ctr">
              <a:lnSpc>
                <a:spcPts val="2545"/>
              </a:lnSpc>
            </a:pPr>
            <a:r>
              <a:rPr lang="en-US" sz="1844" spc="180">
                <a:solidFill>
                  <a:srgbClr val="231F20"/>
                </a:solidFill>
                <a:latin typeface="Glacial Indifference"/>
                <a:ea typeface="Glacial Indifference"/>
                <a:cs typeface="Glacial Indifference"/>
                <a:sym typeface="Glacial Indifference"/>
              </a:rPr>
              <a:t>Polls, quizzes, and stories where followers can vote on favorite styles or trends.</a:t>
            </a:r>
          </a:p>
          <a:p>
            <a:pPr algn="ctr">
              <a:lnSpc>
                <a:spcPts val="2545"/>
              </a:lnSpc>
            </a:pPr>
            <a:r>
              <a:rPr lang="en-US" sz="1844" spc="180">
                <a:solidFill>
                  <a:srgbClr val="231F20"/>
                </a:solidFill>
                <a:latin typeface="Glacial Indifference"/>
                <a:ea typeface="Glacial Indifference"/>
                <a:cs typeface="Glacial Indifference"/>
                <a:sym typeface="Glacial Indifference"/>
              </a:rPr>
              <a:t>Goal: Encourage engagement and interaction.</a:t>
            </a:r>
          </a:p>
        </p:txBody>
      </p:sp>
      <p:sp>
        <p:nvSpPr>
          <p:cNvPr name="TextBox 22" id="22"/>
          <p:cNvSpPr txBox="true"/>
          <p:nvPr/>
        </p:nvSpPr>
        <p:spPr>
          <a:xfrm rot="0">
            <a:off x="12597907" y="5865028"/>
            <a:ext cx="3827623" cy="839308"/>
          </a:xfrm>
          <a:prstGeom prst="rect">
            <a:avLst/>
          </a:prstGeom>
        </p:spPr>
        <p:txBody>
          <a:bodyPr anchor="t" rtlCol="false" tIns="0" lIns="0" bIns="0" rIns="0">
            <a:spAutoFit/>
          </a:bodyPr>
          <a:lstStyle/>
          <a:p>
            <a:pPr algn="ctr">
              <a:lnSpc>
                <a:spcPts val="3383"/>
              </a:lnSpc>
            </a:pPr>
            <a:r>
              <a:rPr lang="en-US" b="true" sz="2451" spc="240">
                <a:solidFill>
                  <a:srgbClr val="231F20"/>
                </a:solidFill>
                <a:latin typeface="DM Sans Bold"/>
                <a:ea typeface="DM Sans Bold"/>
                <a:cs typeface="DM Sans Bold"/>
                <a:sym typeface="DM Sans Bold"/>
              </a:rPr>
              <a:t>20% INTERACTIVE CONTENT</a:t>
            </a:r>
          </a:p>
        </p:txBody>
      </p:sp>
      <p:sp>
        <p:nvSpPr>
          <p:cNvPr name="Freeform 23" id="23"/>
          <p:cNvSpPr/>
          <p:nvPr/>
        </p:nvSpPr>
        <p:spPr>
          <a:xfrm flipH="false" flipV="false" rot="-10799999">
            <a:off x="-3649597" y="-7902904"/>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5972049" y="404510"/>
            <a:ext cx="6343902" cy="1276163"/>
          </a:xfrm>
          <a:prstGeom prst="rect">
            <a:avLst/>
          </a:prstGeom>
        </p:spPr>
        <p:txBody>
          <a:bodyPr anchor="t" rtlCol="false" tIns="0" lIns="0" bIns="0" rIns="0">
            <a:spAutoFit/>
          </a:bodyPr>
          <a:lstStyle/>
          <a:p>
            <a:pPr algn="l">
              <a:lnSpc>
                <a:spcPts val="10361"/>
              </a:lnSpc>
            </a:pPr>
            <a:r>
              <a:rPr lang="en-US" b="true" sz="7508" spc="735">
                <a:solidFill>
                  <a:srgbClr val="000000"/>
                </a:solidFill>
                <a:latin typeface="Oswald Bold"/>
                <a:ea typeface="Oswald Bold"/>
                <a:cs typeface="Oswald Bold"/>
                <a:sym typeface="Oswald Bold"/>
              </a:rPr>
              <a:t>CONTENT MIX</a:t>
            </a:r>
          </a:p>
        </p:txBody>
      </p:sp>
      <p:sp>
        <p:nvSpPr>
          <p:cNvPr name="TextBox 25" id="25"/>
          <p:cNvSpPr txBox="true"/>
          <p:nvPr/>
        </p:nvSpPr>
        <p:spPr>
          <a:xfrm rot="0">
            <a:off x="8050970" y="2150254"/>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TextBox 26" id="26"/>
          <p:cNvSpPr txBox="true"/>
          <p:nvPr/>
        </p:nvSpPr>
        <p:spPr>
          <a:xfrm rot="0">
            <a:off x="13403805" y="2150254"/>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TextBox 27" id="27"/>
          <p:cNvSpPr txBox="true"/>
          <p:nvPr/>
        </p:nvSpPr>
        <p:spPr>
          <a:xfrm rot="0">
            <a:off x="2778457" y="218110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472078" y="2237084"/>
            <a:ext cx="6084317" cy="7159997"/>
          </a:xfrm>
          <a:custGeom>
            <a:avLst/>
            <a:gdLst/>
            <a:ahLst/>
            <a:cxnLst/>
            <a:rect r="r" b="b" t="t" l="l"/>
            <a:pathLst>
              <a:path h="7159997" w="6084317">
                <a:moveTo>
                  <a:pt x="0" y="0"/>
                </a:moveTo>
                <a:lnTo>
                  <a:pt x="6084317" y="0"/>
                </a:lnTo>
                <a:lnTo>
                  <a:pt x="6084317" y="7159997"/>
                </a:lnTo>
                <a:lnTo>
                  <a:pt x="0" y="7159997"/>
                </a:lnTo>
                <a:lnTo>
                  <a:pt x="0" y="0"/>
                </a:lnTo>
                <a:close/>
              </a:path>
            </a:pathLst>
          </a:custGeom>
          <a:blipFill>
            <a:blip r:embed="rId5"/>
            <a:stretch>
              <a:fillRect l="0" t="0" r="0" b="0"/>
            </a:stretch>
          </a:blipFill>
        </p:spPr>
      </p:sp>
      <p:sp>
        <p:nvSpPr>
          <p:cNvPr name="TextBox 6" id="6"/>
          <p:cNvSpPr txBox="true"/>
          <p:nvPr/>
        </p:nvSpPr>
        <p:spPr>
          <a:xfrm rot="0">
            <a:off x="1028700" y="1133475"/>
            <a:ext cx="10443378" cy="1103609"/>
          </a:xfrm>
          <a:prstGeom prst="rect">
            <a:avLst/>
          </a:prstGeom>
        </p:spPr>
        <p:txBody>
          <a:bodyPr anchor="t" rtlCol="false" tIns="0" lIns="0" bIns="0" rIns="0">
            <a:spAutoFit/>
          </a:bodyPr>
          <a:lstStyle/>
          <a:p>
            <a:pPr algn="l" marL="0" indent="0" lvl="0">
              <a:lnSpc>
                <a:spcPts val="8328"/>
              </a:lnSpc>
            </a:pPr>
            <a:r>
              <a:rPr lang="en-US" b="true" sz="7932" spc="777">
                <a:solidFill>
                  <a:srgbClr val="231F20"/>
                </a:solidFill>
                <a:latin typeface="Oswald Bold"/>
                <a:ea typeface="Oswald Bold"/>
                <a:cs typeface="Oswald Bold"/>
                <a:sym typeface="Oswald Bold"/>
              </a:rPr>
              <a:t>POSTING FREQUENCY</a:t>
            </a:r>
          </a:p>
        </p:txBody>
      </p:sp>
      <p:sp>
        <p:nvSpPr>
          <p:cNvPr name="TextBox 7" id="7"/>
          <p:cNvSpPr txBox="true"/>
          <p:nvPr/>
        </p:nvSpPr>
        <p:spPr>
          <a:xfrm rot="0">
            <a:off x="1730170" y="2873253"/>
            <a:ext cx="8584287" cy="6170422"/>
          </a:xfrm>
          <a:prstGeom prst="rect">
            <a:avLst/>
          </a:prstGeom>
        </p:spPr>
        <p:txBody>
          <a:bodyPr anchor="t" rtlCol="false" tIns="0" lIns="0" bIns="0" rIns="0">
            <a:spAutoFit/>
          </a:bodyPr>
          <a:lstStyle/>
          <a:p>
            <a:pPr algn="l" marL="697579" indent="-348789" lvl="1">
              <a:lnSpc>
                <a:spcPts val="4458"/>
              </a:lnSpc>
              <a:buFont typeface="Arial"/>
              <a:buChar char="•"/>
            </a:pPr>
            <a:r>
              <a:rPr lang="en-US" sz="3231" spc="316">
                <a:solidFill>
                  <a:srgbClr val="000000"/>
                </a:solidFill>
                <a:latin typeface="Glacial Indifference"/>
                <a:ea typeface="Glacial Indifference"/>
                <a:cs typeface="Glacial Indifference"/>
                <a:sym typeface="Glacial Indifference"/>
              </a:rPr>
              <a:t>Posts: 2 per week (a mix of product shots, lifestyle imagery, and collaborations).</a:t>
            </a:r>
          </a:p>
          <a:p>
            <a:pPr algn="l" marL="697579" indent="-348789" lvl="1">
              <a:lnSpc>
                <a:spcPts val="4458"/>
              </a:lnSpc>
              <a:buFont typeface="Arial"/>
              <a:buChar char="•"/>
            </a:pPr>
            <a:r>
              <a:rPr lang="en-US" sz="3231" spc="316">
                <a:solidFill>
                  <a:srgbClr val="000000"/>
                </a:solidFill>
                <a:latin typeface="Glacial Indifference"/>
                <a:ea typeface="Glacial Indifference"/>
                <a:cs typeface="Glacial Indifference"/>
                <a:sym typeface="Glacial Indifference"/>
              </a:rPr>
              <a:t>Stories: 4-5 weekly stories, using polls, countdowns, and UGC to drive interaction.</a:t>
            </a:r>
          </a:p>
          <a:p>
            <a:pPr algn="l" marL="697579" indent="-348789" lvl="1">
              <a:lnSpc>
                <a:spcPts val="4458"/>
              </a:lnSpc>
              <a:buFont typeface="Arial"/>
              <a:buChar char="•"/>
            </a:pPr>
            <a:r>
              <a:rPr lang="en-US" sz="3231" spc="316">
                <a:solidFill>
                  <a:srgbClr val="000000"/>
                </a:solidFill>
                <a:latin typeface="Glacial Indifference"/>
                <a:ea typeface="Glacial Indifference"/>
                <a:cs typeface="Glacial Indifference"/>
                <a:sym typeface="Glacial Indifference"/>
              </a:rPr>
              <a:t>Reels: 1-3 per week featuring dynamic, short-form videos. These can show outfit transitions, behind-the-scenes shoots, or highlight unique products.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244220" y="101111"/>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CONTENT</a:t>
            </a:r>
          </a:p>
        </p:txBody>
      </p:sp>
      <p:grpSp>
        <p:nvGrpSpPr>
          <p:cNvPr name="Group 3" id="3"/>
          <p:cNvGrpSpPr/>
          <p:nvPr/>
        </p:nvGrpSpPr>
        <p:grpSpPr>
          <a:xfrm rot="0">
            <a:off x="1600912" y="2579751"/>
            <a:ext cx="1400485" cy="7329520"/>
            <a:chOff x="0" y="0"/>
            <a:chExt cx="368852" cy="1930409"/>
          </a:xfrm>
        </p:grpSpPr>
        <p:sp>
          <p:nvSpPr>
            <p:cNvPr name="Freeform 4" id="4"/>
            <p:cNvSpPr/>
            <p:nvPr/>
          </p:nvSpPr>
          <p:spPr>
            <a:xfrm flipH="false" flipV="false" rot="0">
              <a:off x="0" y="0"/>
              <a:ext cx="368852" cy="1930409"/>
            </a:xfrm>
            <a:custGeom>
              <a:avLst/>
              <a:gdLst/>
              <a:ahLst/>
              <a:cxnLst/>
              <a:rect r="r" b="b" t="t" l="l"/>
              <a:pathLst>
                <a:path h="1930409" w="368852">
                  <a:moveTo>
                    <a:pt x="0" y="0"/>
                  </a:moveTo>
                  <a:lnTo>
                    <a:pt x="368852" y="0"/>
                  </a:lnTo>
                  <a:lnTo>
                    <a:pt x="368852" y="1930409"/>
                  </a:lnTo>
                  <a:lnTo>
                    <a:pt x="0" y="1930409"/>
                  </a:lnTo>
                  <a:close/>
                </a:path>
              </a:pathLst>
            </a:custGeom>
            <a:solidFill>
              <a:srgbClr val="CCCCCC"/>
            </a:solidFill>
          </p:spPr>
        </p:sp>
        <p:sp>
          <p:nvSpPr>
            <p:cNvPr name="TextBox 5" id="5"/>
            <p:cNvSpPr txBox="true"/>
            <p:nvPr/>
          </p:nvSpPr>
          <p:spPr>
            <a:xfrm>
              <a:off x="0" y="-19050"/>
              <a:ext cx="368852" cy="194945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2016048">
            <a:off x="12725790" y="2504417"/>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32546" y="383857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19</a:t>
            </a:r>
          </a:p>
        </p:txBody>
      </p:sp>
      <p:sp>
        <p:nvSpPr>
          <p:cNvPr name="TextBox 8" id="8"/>
          <p:cNvSpPr txBox="true"/>
          <p:nvPr/>
        </p:nvSpPr>
        <p:spPr>
          <a:xfrm rot="0">
            <a:off x="1832546" y="481012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20</a:t>
            </a:r>
          </a:p>
        </p:txBody>
      </p:sp>
      <p:sp>
        <p:nvSpPr>
          <p:cNvPr name="TextBox 9" id="9"/>
          <p:cNvSpPr txBox="true"/>
          <p:nvPr/>
        </p:nvSpPr>
        <p:spPr>
          <a:xfrm rot="0">
            <a:off x="1832546" y="577751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21</a:t>
            </a:r>
          </a:p>
        </p:txBody>
      </p:sp>
      <p:sp>
        <p:nvSpPr>
          <p:cNvPr name="TextBox 10" id="10"/>
          <p:cNvSpPr txBox="true"/>
          <p:nvPr/>
        </p:nvSpPr>
        <p:spPr>
          <a:xfrm rot="0">
            <a:off x="1832546" y="661403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22</a:t>
            </a:r>
          </a:p>
        </p:txBody>
      </p:sp>
      <p:sp>
        <p:nvSpPr>
          <p:cNvPr name="TextBox 11" id="11"/>
          <p:cNvSpPr txBox="true"/>
          <p:nvPr/>
        </p:nvSpPr>
        <p:spPr>
          <a:xfrm rot="0">
            <a:off x="3401455" y="3943626"/>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ADS MANGER </a:t>
            </a:r>
          </a:p>
        </p:txBody>
      </p:sp>
      <p:sp>
        <p:nvSpPr>
          <p:cNvPr name="TextBox 12" id="12"/>
          <p:cNvSpPr txBox="true"/>
          <p:nvPr/>
        </p:nvSpPr>
        <p:spPr>
          <a:xfrm rot="0">
            <a:off x="3401455" y="6719082"/>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TESTIMONIALS</a:t>
            </a:r>
          </a:p>
        </p:txBody>
      </p:sp>
      <p:sp>
        <p:nvSpPr>
          <p:cNvPr name="TextBox 13" id="13"/>
          <p:cNvSpPr txBox="true"/>
          <p:nvPr/>
        </p:nvSpPr>
        <p:spPr>
          <a:xfrm rot="0">
            <a:off x="3401455" y="4915176"/>
            <a:ext cx="641116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RESULTS</a:t>
            </a:r>
          </a:p>
        </p:txBody>
      </p:sp>
      <p:sp>
        <p:nvSpPr>
          <p:cNvPr name="TextBox 14" id="14"/>
          <p:cNvSpPr txBox="true"/>
          <p:nvPr/>
        </p:nvSpPr>
        <p:spPr>
          <a:xfrm rot="0">
            <a:off x="3401455" y="5882561"/>
            <a:ext cx="462697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RECOMENDATIONS</a:t>
            </a:r>
          </a:p>
        </p:txBody>
      </p:sp>
      <p:sp>
        <p:nvSpPr>
          <p:cNvPr name="TextBox 15" id="15"/>
          <p:cNvSpPr txBox="true"/>
          <p:nvPr/>
        </p:nvSpPr>
        <p:spPr>
          <a:xfrm rot="0">
            <a:off x="1832546" y="286702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18</a:t>
            </a:r>
          </a:p>
        </p:txBody>
      </p:sp>
      <p:sp>
        <p:nvSpPr>
          <p:cNvPr name="TextBox 16" id="16"/>
          <p:cNvSpPr txBox="true"/>
          <p:nvPr/>
        </p:nvSpPr>
        <p:spPr>
          <a:xfrm rot="0">
            <a:off x="3220904" y="2972076"/>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ADVERTISING STRATEGY </a:t>
            </a:r>
          </a:p>
        </p:txBody>
      </p:sp>
      <p:sp>
        <p:nvSpPr>
          <p:cNvPr name="Freeform 17" id="17"/>
          <p:cNvSpPr/>
          <p:nvPr/>
        </p:nvSpPr>
        <p:spPr>
          <a:xfrm flipH="false" flipV="false" rot="7659121">
            <a:off x="12340607" y="5345103"/>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236051"/>
            <a:ext cx="6342434" cy="5844803"/>
            <a:chOff x="0" y="0"/>
            <a:chExt cx="2326287" cy="2143765"/>
          </a:xfrm>
        </p:grpSpPr>
        <p:sp>
          <p:nvSpPr>
            <p:cNvPr name="Freeform 5" id="5"/>
            <p:cNvSpPr/>
            <p:nvPr/>
          </p:nvSpPr>
          <p:spPr>
            <a:xfrm flipH="false" flipV="false" rot="0">
              <a:off x="0" y="0"/>
              <a:ext cx="2326287" cy="2143765"/>
            </a:xfrm>
            <a:custGeom>
              <a:avLst/>
              <a:gdLst/>
              <a:ahLst/>
              <a:cxnLst/>
              <a:rect r="r" b="b" t="t" l="l"/>
              <a:pathLst>
                <a:path h="2143765" w="2326287">
                  <a:moveTo>
                    <a:pt x="37840" y="0"/>
                  </a:moveTo>
                  <a:lnTo>
                    <a:pt x="2288447" y="0"/>
                  </a:lnTo>
                  <a:cubicBezTo>
                    <a:pt x="2309345" y="0"/>
                    <a:pt x="2326287" y="16942"/>
                    <a:pt x="2326287" y="37840"/>
                  </a:cubicBezTo>
                  <a:lnTo>
                    <a:pt x="2326287" y="2105925"/>
                  </a:lnTo>
                  <a:cubicBezTo>
                    <a:pt x="2326287" y="2115961"/>
                    <a:pt x="2322300" y="2125586"/>
                    <a:pt x="2315204" y="2132682"/>
                  </a:cubicBezTo>
                  <a:cubicBezTo>
                    <a:pt x="2308108" y="2139778"/>
                    <a:pt x="2298483" y="2143765"/>
                    <a:pt x="2288447" y="2143765"/>
                  </a:cubicBezTo>
                  <a:lnTo>
                    <a:pt x="37840" y="2143765"/>
                  </a:lnTo>
                  <a:cubicBezTo>
                    <a:pt x="27804" y="2143765"/>
                    <a:pt x="18180" y="2139778"/>
                    <a:pt x="11083" y="2132682"/>
                  </a:cubicBezTo>
                  <a:cubicBezTo>
                    <a:pt x="3987" y="2125586"/>
                    <a:pt x="0" y="2115961"/>
                    <a:pt x="0" y="2105925"/>
                  </a:cubicBezTo>
                  <a:lnTo>
                    <a:pt x="0" y="37840"/>
                  </a:lnTo>
                  <a:cubicBezTo>
                    <a:pt x="0" y="27804"/>
                    <a:pt x="3987" y="18180"/>
                    <a:pt x="11083" y="11083"/>
                  </a:cubicBezTo>
                  <a:cubicBezTo>
                    <a:pt x="18180" y="3987"/>
                    <a:pt x="27804" y="0"/>
                    <a:pt x="37840" y="0"/>
                  </a:cubicBezTo>
                  <a:close/>
                </a:path>
              </a:pathLst>
            </a:custGeom>
            <a:solidFill>
              <a:srgbClr val="FFFFFF">
                <a:alpha val="98824"/>
              </a:srgbClr>
            </a:solidFill>
          </p:spPr>
        </p:sp>
        <p:sp>
          <p:nvSpPr>
            <p:cNvPr name="TextBox 6" id="6"/>
            <p:cNvSpPr txBox="true"/>
            <p:nvPr/>
          </p:nvSpPr>
          <p:spPr>
            <a:xfrm>
              <a:off x="0" y="-19050"/>
              <a:ext cx="2326287" cy="2162815"/>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940085" y="3153418"/>
            <a:ext cx="5898994" cy="5844803"/>
            <a:chOff x="0" y="0"/>
            <a:chExt cx="2163642" cy="2143765"/>
          </a:xfrm>
        </p:grpSpPr>
        <p:sp>
          <p:nvSpPr>
            <p:cNvPr name="Freeform 8" id="8"/>
            <p:cNvSpPr/>
            <p:nvPr/>
          </p:nvSpPr>
          <p:spPr>
            <a:xfrm flipH="false" flipV="false" rot="0">
              <a:off x="0" y="0"/>
              <a:ext cx="2163642" cy="2143765"/>
            </a:xfrm>
            <a:custGeom>
              <a:avLst/>
              <a:gdLst/>
              <a:ahLst/>
              <a:cxnLst/>
              <a:rect r="r" b="b" t="t" l="l"/>
              <a:pathLst>
                <a:path h="2143765" w="2163642">
                  <a:moveTo>
                    <a:pt x="40685" y="0"/>
                  </a:moveTo>
                  <a:lnTo>
                    <a:pt x="2122957" y="0"/>
                  </a:lnTo>
                  <a:cubicBezTo>
                    <a:pt x="2133747" y="0"/>
                    <a:pt x="2144095" y="4286"/>
                    <a:pt x="2151725" y="11916"/>
                  </a:cubicBezTo>
                  <a:cubicBezTo>
                    <a:pt x="2159355" y="19546"/>
                    <a:pt x="2163642" y="29895"/>
                    <a:pt x="2163642" y="40685"/>
                  </a:cubicBezTo>
                  <a:lnTo>
                    <a:pt x="2163642" y="2103080"/>
                  </a:lnTo>
                  <a:cubicBezTo>
                    <a:pt x="2163642" y="2113871"/>
                    <a:pt x="2159355" y="2124219"/>
                    <a:pt x="2151725" y="2131849"/>
                  </a:cubicBezTo>
                  <a:cubicBezTo>
                    <a:pt x="2144095" y="2139479"/>
                    <a:pt x="2133747" y="2143765"/>
                    <a:pt x="2122957" y="2143765"/>
                  </a:cubicBezTo>
                  <a:lnTo>
                    <a:pt x="40685" y="2143765"/>
                  </a:lnTo>
                  <a:cubicBezTo>
                    <a:pt x="29895" y="2143765"/>
                    <a:pt x="19546" y="2139479"/>
                    <a:pt x="11916" y="2131849"/>
                  </a:cubicBezTo>
                  <a:cubicBezTo>
                    <a:pt x="4286" y="2124219"/>
                    <a:pt x="0" y="2113871"/>
                    <a:pt x="0" y="2103080"/>
                  </a:cubicBezTo>
                  <a:lnTo>
                    <a:pt x="0" y="40685"/>
                  </a:lnTo>
                  <a:cubicBezTo>
                    <a:pt x="0" y="29895"/>
                    <a:pt x="4286" y="19546"/>
                    <a:pt x="11916" y="11916"/>
                  </a:cubicBezTo>
                  <a:cubicBezTo>
                    <a:pt x="19546" y="4286"/>
                    <a:pt x="29895" y="0"/>
                    <a:pt x="40685" y="0"/>
                  </a:cubicBezTo>
                  <a:close/>
                </a:path>
              </a:pathLst>
            </a:custGeom>
            <a:solidFill>
              <a:srgbClr val="FFFFFF">
                <a:alpha val="98824"/>
              </a:srgbClr>
            </a:solidFill>
          </p:spPr>
        </p:sp>
        <p:sp>
          <p:nvSpPr>
            <p:cNvPr name="TextBox 9" id="9"/>
            <p:cNvSpPr txBox="true"/>
            <p:nvPr/>
          </p:nvSpPr>
          <p:spPr>
            <a:xfrm>
              <a:off x="0" y="-19050"/>
              <a:ext cx="2163642" cy="2162815"/>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37941" y="866775"/>
            <a:ext cx="13866387"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ENGAGEMENT STRATEGY</a:t>
            </a:r>
          </a:p>
        </p:txBody>
      </p:sp>
      <p:sp>
        <p:nvSpPr>
          <p:cNvPr name="TextBox 11" id="11"/>
          <p:cNvSpPr txBox="true"/>
          <p:nvPr/>
        </p:nvSpPr>
        <p:spPr>
          <a:xfrm rot="0">
            <a:off x="1303096" y="3688648"/>
            <a:ext cx="5793642" cy="4853883"/>
          </a:xfrm>
          <a:prstGeom prst="rect">
            <a:avLst/>
          </a:prstGeom>
        </p:spPr>
        <p:txBody>
          <a:bodyPr anchor="t" rtlCol="false" tIns="0" lIns="0" bIns="0" rIns="0">
            <a:spAutoFit/>
          </a:bodyPr>
          <a:lstStyle/>
          <a:p>
            <a:pPr algn="ctr">
              <a:lnSpc>
                <a:spcPts val="5570"/>
              </a:lnSpc>
            </a:pPr>
            <a:r>
              <a:rPr lang="en-US" sz="3978">
                <a:solidFill>
                  <a:srgbClr val="100F0D"/>
                </a:solidFill>
                <a:latin typeface="Glacial Indifference"/>
                <a:ea typeface="Glacial Indifference"/>
                <a:cs typeface="Glacial Indifference"/>
                <a:sym typeface="Glacial Indifference"/>
              </a:rPr>
              <a:t>Interactive Stories: Run weekly polls, quizzes, and Q&amp;As to invite customers to engage. Use Instagram stickers (questions, polls) to directly interact with followers.</a:t>
            </a:r>
          </a:p>
        </p:txBody>
      </p:sp>
      <p:sp>
        <p:nvSpPr>
          <p:cNvPr name="TextBox 12" id="12"/>
          <p:cNvSpPr txBox="true"/>
          <p:nvPr/>
        </p:nvSpPr>
        <p:spPr>
          <a:xfrm rot="0">
            <a:off x="11095790" y="3517262"/>
            <a:ext cx="5587584" cy="5215706"/>
          </a:xfrm>
          <a:prstGeom prst="rect">
            <a:avLst/>
          </a:prstGeom>
        </p:spPr>
        <p:txBody>
          <a:bodyPr anchor="t" rtlCol="false" tIns="0" lIns="0" bIns="0" rIns="0">
            <a:spAutoFit/>
          </a:bodyPr>
          <a:lstStyle/>
          <a:p>
            <a:pPr algn="ctr">
              <a:lnSpc>
                <a:spcPts val="4656"/>
              </a:lnSpc>
            </a:pPr>
            <a:r>
              <a:rPr lang="en-US" sz="3326">
                <a:solidFill>
                  <a:srgbClr val="100F0D"/>
                </a:solidFill>
                <a:latin typeface="Glacial Indifference"/>
                <a:ea typeface="Glacial Indifference"/>
                <a:cs typeface="Glacial Indifference"/>
                <a:sym typeface="Glacial Indifference"/>
              </a:rPr>
              <a:t>Hashtag Strategy: Use a mix of trending and niche hashtags (e.g., #Streetwear, #FashionDaily, #OutfitInspo) and encourage followers to tag their content with a branded hashtag (#Seventy8ightStyle) for repost opportunities.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900353" y="4678112"/>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95033" y="4678112"/>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89311" y="4678112"/>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16" id="16"/>
          <p:cNvSpPr txBox="true"/>
          <p:nvPr/>
        </p:nvSpPr>
        <p:spPr>
          <a:xfrm rot="0">
            <a:off x="2343797" y="1155414"/>
            <a:ext cx="14203379"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ADVERTISING STRATEGY</a:t>
            </a:r>
          </a:p>
        </p:txBody>
      </p:sp>
      <p:sp>
        <p:nvSpPr>
          <p:cNvPr name="TextBox 17" id="17"/>
          <p:cNvSpPr txBox="true"/>
          <p:nvPr/>
        </p:nvSpPr>
        <p:spPr>
          <a:xfrm rot="0">
            <a:off x="2574589" y="6187757"/>
            <a:ext cx="3542623" cy="1392034"/>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Goal: Drive traffic to the Instagram page and boost brand awareness.</a:t>
            </a:r>
          </a:p>
          <a:p>
            <a:pPr algn="ctr">
              <a:lnSpc>
                <a:spcPts val="2791"/>
              </a:lnSpc>
            </a:pPr>
            <a:r>
              <a:rPr lang="en-US" sz="2022" spc="198">
                <a:solidFill>
                  <a:srgbClr val="FFFBFB"/>
                </a:solidFill>
                <a:latin typeface="Glacial Indifference"/>
                <a:ea typeface="Glacial Indifference"/>
                <a:cs typeface="Glacial Indifference"/>
                <a:sym typeface="Glacial Indifference"/>
              </a:rPr>
              <a:t>and it increased by 99.9%</a:t>
            </a:r>
          </a:p>
        </p:txBody>
      </p:sp>
      <p:sp>
        <p:nvSpPr>
          <p:cNvPr name="TextBox 18" id="18"/>
          <p:cNvSpPr txBox="true"/>
          <p:nvPr/>
        </p:nvSpPr>
        <p:spPr>
          <a:xfrm rot="0">
            <a:off x="7372688" y="4778057"/>
            <a:ext cx="3542623" cy="3859009"/>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Audience Targeting: Focus on people interested in fashion, streetwear, and design within the target age group (13-54), using detailed targeting for competitors or related brands (e.g., people who follow streetwear pages or fashion bloggers).</a:t>
            </a:r>
          </a:p>
        </p:txBody>
      </p:sp>
      <p:sp>
        <p:nvSpPr>
          <p:cNvPr name="TextBox 19" id="19"/>
          <p:cNvSpPr txBox="true"/>
          <p:nvPr/>
        </p:nvSpPr>
        <p:spPr>
          <a:xfrm rot="0">
            <a:off x="12178209" y="5615179"/>
            <a:ext cx="3542623" cy="2449309"/>
          </a:xfrm>
          <a:prstGeom prst="rect">
            <a:avLst/>
          </a:prstGeom>
        </p:spPr>
        <p:txBody>
          <a:bodyPr anchor="t" rtlCol="false" tIns="0" lIns="0" bIns="0" rIns="0">
            <a:spAutoFit/>
          </a:bodyPr>
          <a:lstStyle/>
          <a:p>
            <a:pPr algn="ctr">
              <a:lnSpc>
                <a:spcPts val="2791"/>
              </a:lnSpc>
            </a:pPr>
            <a:r>
              <a:rPr lang="en-US" sz="2022" spc="198">
                <a:solidFill>
                  <a:srgbClr val="FFFBFB"/>
                </a:solidFill>
                <a:latin typeface="Glacial Indifference"/>
                <a:ea typeface="Glacial Indifference"/>
                <a:cs typeface="Glacial Indifference"/>
                <a:sym typeface="Glacial Indifference"/>
              </a:rPr>
              <a:t>Ad Format: Use carousel ads to showcase a collection of products and in-feed video ads to highlight product launches or limited-time promotions.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670593" y="-668720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0022" y="3918933"/>
            <a:ext cx="16200562" cy="1215042"/>
          </a:xfrm>
          <a:custGeom>
            <a:avLst/>
            <a:gdLst/>
            <a:ahLst/>
            <a:cxnLst/>
            <a:rect r="r" b="b" t="t" l="l"/>
            <a:pathLst>
              <a:path h="1215042" w="16200562">
                <a:moveTo>
                  <a:pt x="0" y="0"/>
                </a:moveTo>
                <a:lnTo>
                  <a:pt x="16200562" y="0"/>
                </a:lnTo>
                <a:lnTo>
                  <a:pt x="16200562" y="1215042"/>
                </a:lnTo>
                <a:lnTo>
                  <a:pt x="0" y="1215042"/>
                </a:lnTo>
                <a:lnTo>
                  <a:pt x="0" y="0"/>
                </a:lnTo>
                <a:close/>
              </a:path>
            </a:pathLst>
          </a:custGeom>
          <a:blipFill>
            <a:blip r:embed="rId4"/>
            <a:stretch>
              <a:fillRect l="0" t="0" r="0" b="0"/>
            </a:stretch>
          </a:blipFill>
        </p:spPr>
      </p:sp>
      <p:sp>
        <p:nvSpPr>
          <p:cNvPr name="Freeform 4" id="4"/>
          <p:cNvSpPr/>
          <p:nvPr/>
        </p:nvSpPr>
        <p:spPr>
          <a:xfrm flipH="false" flipV="false" rot="0">
            <a:off x="1420022" y="5143500"/>
            <a:ext cx="16200562" cy="2652842"/>
          </a:xfrm>
          <a:custGeom>
            <a:avLst/>
            <a:gdLst/>
            <a:ahLst/>
            <a:cxnLst/>
            <a:rect r="r" b="b" t="t" l="l"/>
            <a:pathLst>
              <a:path h="2652842" w="16200562">
                <a:moveTo>
                  <a:pt x="0" y="0"/>
                </a:moveTo>
                <a:lnTo>
                  <a:pt x="16200562" y="0"/>
                </a:lnTo>
                <a:lnTo>
                  <a:pt x="16200562" y="2652842"/>
                </a:lnTo>
                <a:lnTo>
                  <a:pt x="0" y="2652842"/>
                </a:lnTo>
                <a:lnTo>
                  <a:pt x="0" y="0"/>
                </a:lnTo>
                <a:close/>
              </a:path>
            </a:pathLst>
          </a:custGeom>
          <a:blipFill>
            <a:blip r:embed="rId5"/>
            <a:stretch>
              <a:fillRect l="0" t="0" r="0" b="0"/>
            </a:stretch>
          </a:blipFill>
        </p:spPr>
      </p:sp>
      <p:sp>
        <p:nvSpPr>
          <p:cNvPr name="TextBox 5" id="5"/>
          <p:cNvSpPr txBox="true"/>
          <p:nvPr/>
        </p:nvSpPr>
        <p:spPr>
          <a:xfrm rot="0">
            <a:off x="4057794" y="885825"/>
            <a:ext cx="10172412" cy="1396186"/>
          </a:xfrm>
          <a:prstGeom prst="rect">
            <a:avLst/>
          </a:prstGeom>
        </p:spPr>
        <p:txBody>
          <a:bodyPr anchor="t" rtlCol="false" tIns="0" lIns="0" bIns="0" rIns="0">
            <a:spAutoFit/>
          </a:bodyPr>
          <a:lstStyle/>
          <a:p>
            <a:pPr algn="l">
              <a:lnSpc>
                <a:spcPts val="11349"/>
              </a:lnSpc>
            </a:pPr>
            <a:r>
              <a:rPr lang="en-US" b="true" sz="8224" spc="806">
                <a:solidFill>
                  <a:srgbClr val="FFFFFF"/>
                </a:solidFill>
                <a:latin typeface="Oswald Bold"/>
                <a:ea typeface="Oswald Bold"/>
                <a:cs typeface="Oswald Bold"/>
                <a:sym typeface="Oswald Bold"/>
              </a:rPr>
              <a:t>CONTENT CALENDAR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776918" y="-687327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9510" y="3452767"/>
            <a:ext cx="15679790" cy="2386413"/>
          </a:xfrm>
          <a:custGeom>
            <a:avLst/>
            <a:gdLst/>
            <a:ahLst/>
            <a:cxnLst/>
            <a:rect r="r" b="b" t="t" l="l"/>
            <a:pathLst>
              <a:path h="2386413" w="15679790">
                <a:moveTo>
                  <a:pt x="0" y="0"/>
                </a:moveTo>
                <a:lnTo>
                  <a:pt x="15679790" y="0"/>
                </a:lnTo>
                <a:lnTo>
                  <a:pt x="15679790" y="2386413"/>
                </a:lnTo>
                <a:lnTo>
                  <a:pt x="0" y="2386413"/>
                </a:lnTo>
                <a:lnTo>
                  <a:pt x="0" y="0"/>
                </a:lnTo>
                <a:close/>
              </a:path>
            </a:pathLst>
          </a:custGeom>
          <a:blipFill>
            <a:blip r:embed="rId4"/>
            <a:stretch>
              <a:fillRect l="0" t="0" r="0" b="-25659"/>
            </a:stretch>
          </a:blipFill>
        </p:spPr>
      </p:sp>
      <p:sp>
        <p:nvSpPr>
          <p:cNvPr name="Freeform 4" id="4"/>
          <p:cNvSpPr/>
          <p:nvPr/>
        </p:nvSpPr>
        <p:spPr>
          <a:xfrm flipH="false" flipV="false" rot="0">
            <a:off x="1579510" y="5848705"/>
            <a:ext cx="15679790" cy="2155971"/>
          </a:xfrm>
          <a:custGeom>
            <a:avLst/>
            <a:gdLst/>
            <a:ahLst/>
            <a:cxnLst/>
            <a:rect r="r" b="b" t="t" l="l"/>
            <a:pathLst>
              <a:path h="2155971" w="15679790">
                <a:moveTo>
                  <a:pt x="0" y="0"/>
                </a:moveTo>
                <a:lnTo>
                  <a:pt x="15679790" y="0"/>
                </a:lnTo>
                <a:lnTo>
                  <a:pt x="15679790" y="2155971"/>
                </a:lnTo>
                <a:lnTo>
                  <a:pt x="0" y="2155971"/>
                </a:lnTo>
                <a:lnTo>
                  <a:pt x="0" y="0"/>
                </a:lnTo>
                <a:close/>
              </a:path>
            </a:pathLst>
          </a:custGeom>
          <a:blipFill>
            <a:blip r:embed="rId5"/>
            <a:stretch>
              <a:fillRect l="0" t="0" r="0" b="0"/>
            </a:stretch>
          </a:blipFill>
        </p:spPr>
      </p:sp>
      <p:sp>
        <p:nvSpPr>
          <p:cNvPr name="TextBox 5" id="5"/>
          <p:cNvSpPr txBox="true"/>
          <p:nvPr/>
        </p:nvSpPr>
        <p:spPr>
          <a:xfrm rot="0">
            <a:off x="4057794" y="885825"/>
            <a:ext cx="10172412" cy="1396186"/>
          </a:xfrm>
          <a:prstGeom prst="rect">
            <a:avLst/>
          </a:prstGeom>
        </p:spPr>
        <p:txBody>
          <a:bodyPr anchor="t" rtlCol="false" tIns="0" lIns="0" bIns="0" rIns="0">
            <a:spAutoFit/>
          </a:bodyPr>
          <a:lstStyle/>
          <a:p>
            <a:pPr algn="l">
              <a:lnSpc>
                <a:spcPts val="11349"/>
              </a:lnSpc>
            </a:pPr>
            <a:r>
              <a:rPr lang="en-US" b="true" sz="8224" spc="806">
                <a:solidFill>
                  <a:srgbClr val="FFFFFF"/>
                </a:solidFill>
                <a:latin typeface="Oswald Bold"/>
                <a:ea typeface="Oswald Bold"/>
                <a:cs typeface="Oswald Bold"/>
                <a:sym typeface="Oswald Bold"/>
              </a:rPr>
              <a:t>CONTENT CALENDAR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17063" y="1241351"/>
            <a:ext cx="13853873" cy="8589401"/>
          </a:xfrm>
          <a:custGeom>
            <a:avLst/>
            <a:gdLst/>
            <a:ahLst/>
            <a:cxnLst/>
            <a:rect r="r" b="b" t="t" l="l"/>
            <a:pathLst>
              <a:path h="8589401" w="13853873">
                <a:moveTo>
                  <a:pt x="0" y="0"/>
                </a:moveTo>
                <a:lnTo>
                  <a:pt x="13853874" y="0"/>
                </a:lnTo>
                <a:lnTo>
                  <a:pt x="13853874" y="8589401"/>
                </a:lnTo>
                <a:lnTo>
                  <a:pt x="0" y="8589401"/>
                </a:lnTo>
                <a:lnTo>
                  <a:pt x="0" y="0"/>
                </a:lnTo>
                <a:close/>
              </a:path>
            </a:pathLst>
          </a:custGeom>
          <a:blipFill>
            <a:blip r:embed="rId2"/>
            <a:stretch>
              <a:fillRect l="0" t="0" r="0" b="0"/>
            </a:stretch>
          </a:blipFill>
        </p:spPr>
      </p:sp>
      <p:sp>
        <p:nvSpPr>
          <p:cNvPr name="TextBox 3" id="3"/>
          <p:cNvSpPr txBox="true"/>
          <p:nvPr/>
        </p:nvSpPr>
        <p:spPr>
          <a:xfrm rot="0">
            <a:off x="3274393" y="84105"/>
            <a:ext cx="12244361" cy="944595"/>
          </a:xfrm>
          <a:prstGeom prst="rect">
            <a:avLst/>
          </a:prstGeom>
        </p:spPr>
        <p:txBody>
          <a:bodyPr anchor="t" rtlCol="false" tIns="0" lIns="0" bIns="0" rIns="0">
            <a:spAutoFit/>
          </a:bodyPr>
          <a:lstStyle/>
          <a:p>
            <a:pPr algn="l" marL="0" indent="0" lvl="0">
              <a:lnSpc>
                <a:spcPts val="7791"/>
              </a:lnSpc>
              <a:spcBef>
                <a:spcPct val="0"/>
              </a:spcBef>
            </a:pPr>
            <a:r>
              <a:rPr lang="en-US" b="true" sz="5646" spc="553">
                <a:solidFill>
                  <a:srgbClr val="231F20"/>
                </a:solidFill>
                <a:latin typeface="Sukar Bold"/>
                <a:ea typeface="Sukar Bold"/>
                <a:cs typeface="Sukar Bold"/>
                <a:sym typeface="Sukar Bold"/>
              </a:rPr>
              <a:t>EXAMPLE FORM OUR  CONTENT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25839" y="1215700"/>
            <a:ext cx="14836322" cy="8679249"/>
          </a:xfrm>
          <a:custGeom>
            <a:avLst/>
            <a:gdLst/>
            <a:ahLst/>
            <a:cxnLst/>
            <a:rect r="r" b="b" t="t" l="l"/>
            <a:pathLst>
              <a:path h="8679249" w="14836322">
                <a:moveTo>
                  <a:pt x="0" y="0"/>
                </a:moveTo>
                <a:lnTo>
                  <a:pt x="14836322" y="0"/>
                </a:lnTo>
                <a:lnTo>
                  <a:pt x="14836322" y="8679248"/>
                </a:lnTo>
                <a:lnTo>
                  <a:pt x="0" y="8679248"/>
                </a:lnTo>
                <a:lnTo>
                  <a:pt x="0" y="0"/>
                </a:lnTo>
                <a:close/>
              </a:path>
            </a:pathLst>
          </a:custGeom>
          <a:blipFill>
            <a:blip r:embed="rId2"/>
            <a:stretch>
              <a:fillRect l="0" t="0" r="0" b="0"/>
            </a:stretch>
          </a:blipFill>
        </p:spPr>
      </p:sp>
      <p:sp>
        <p:nvSpPr>
          <p:cNvPr name="TextBox 3" id="3"/>
          <p:cNvSpPr txBox="true"/>
          <p:nvPr/>
        </p:nvSpPr>
        <p:spPr>
          <a:xfrm rot="0">
            <a:off x="3274393" y="84105"/>
            <a:ext cx="12244361" cy="944595"/>
          </a:xfrm>
          <a:prstGeom prst="rect">
            <a:avLst/>
          </a:prstGeom>
        </p:spPr>
        <p:txBody>
          <a:bodyPr anchor="t" rtlCol="false" tIns="0" lIns="0" bIns="0" rIns="0">
            <a:spAutoFit/>
          </a:bodyPr>
          <a:lstStyle/>
          <a:p>
            <a:pPr algn="l" marL="0" indent="0" lvl="0">
              <a:lnSpc>
                <a:spcPts val="7791"/>
              </a:lnSpc>
              <a:spcBef>
                <a:spcPct val="0"/>
              </a:spcBef>
            </a:pPr>
            <a:r>
              <a:rPr lang="en-US" b="true" sz="5646" spc="553">
                <a:solidFill>
                  <a:srgbClr val="231F20"/>
                </a:solidFill>
                <a:latin typeface="Sukar Bold"/>
                <a:ea typeface="Sukar Bold"/>
                <a:cs typeface="Sukar Bold"/>
                <a:sym typeface="Sukar Bold"/>
              </a:rPr>
              <a:t>EXAMPLE FORM OUR  CONTENT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065191" y="1104900"/>
            <a:ext cx="12157618" cy="8814273"/>
          </a:xfrm>
          <a:custGeom>
            <a:avLst/>
            <a:gdLst/>
            <a:ahLst/>
            <a:cxnLst/>
            <a:rect r="r" b="b" t="t" l="l"/>
            <a:pathLst>
              <a:path h="8814273" w="12157618">
                <a:moveTo>
                  <a:pt x="0" y="0"/>
                </a:moveTo>
                <a:lnTo>
                  <a:pt x="12157618" y="0"/>
                </a:lnTo>
                <a:lnTo>
                  <a:pt x="12157618" y="8814273"/>
                </a:lnTo>
                <a:lnTo>
                  <a:pt x="0" y="8814273"/>
                </a:lnTo>
                <a:lnTo>
                  <a:pt x="0" y="0"/>
                </a:lnTo>
                <a:close/>
              </a:path>
            </a:pathLst>
          </a:custGeom>
          <a:blipFill>
            <a:blip r:embed="rId2"/>
            <a:stretch>
              <a:fillRect l="0" t="0" r="0" b="0"/>
            </a:stretch>
          </a:blipFill>
        </p:spPr>
      </p:sp>
      <p:sp>
        <p:nvSpPr>
          <p:cNvPr name="TextBox 3" id="3"/>
          <p:cNvSpPr txBox="true"/>
          <p:nvPr/>
        </p:nvSpPr>
        <p:spPr>
          <a:xfrm rot="0">
            <a:off x="3274393" y="84105"/>
            <a:ext cx="12244361" cy="944595"/>
          </a:xfrm>
          <a:prstGeom prst="rect">
            <a:avLst/>
          </a:prstGeom>
        </p:spPr>
        <p:txBody>
          <a:bodyPr anchor="t" rtlCol="false" tIns="0" lIns="0" bIns="0" rIns="0">
            <a:spAutoFit/>
          </a:bodyPr>
          <a:lstStyle/>
          <a:p>
            <a:pPr algn="l" marL="0" indent="0" lvl="0">
              <a:lnSpc>
                <a:spcPts val="7791"/>
              </a:lnSpc>
              <a:spcBef>
                <a:spcPct val="0"/>
              </a:spcBef>
            </a:pPr>
            <a:r>
              <a:rPr lang="en-US" b="true" sz="5646" spc="553">
                <a:solidFill>
                  <a:srgbClr val="231F20"/>
                </a:solidFill>
                <a:latin typeface="Sukar Bold"/>
                <a:ea typeface="Sukar Bold"/>
                <a:cs typeface="Sukar Bold"/>
                <a:sym typeface="Sukar Bold"/>
              </a:rPr>
              <a:t>EXAMPLE FORM OUR  CONTENT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01631" y="1422989"/>
            <a:ext cx="13617124" cy="8192346"/>
          </a:xfrm>
          <a:custGeom>
            <a:avLst/>
            <a:gdLst/>
            <a:ahLst/>
            <a:cxnLst/>
            <a:rect r="r" b="b" t="t" l="l"/>
            <a:pathLst>
              <a:path h="8192346" w="13617124">
                <a:moveTo>
                  <a:pt x="0" y="0"/>
                </a:moveTo>
                <a:lnTo>
                  <a:pt x="13617124" y="0"/>
                </a:lnTo>
                <a:lnTo>
                  <a:pt x="13617124" y="8192346"/>
                </a:lnTo>
                <a:lnTo>
                  <a:pt x="0" y="8192346"/>
                </a:lnTo>
                <a:lnTo>
                  <a:pt x="0" y="0"/>
                </a:lnTo>
                <a:close/>
              </a:path>
            </a:pathLst>
          </a:custGeom>
          <a:blipFill>
            <a:blip r:embed="rId2"/>
            <a:stretch>
              <a:fillRect l="0" t="-1719" r="0" b="-7984"/>
            </a:stretch>
          </a:blipFill>
        </p:spPr>
      </p:sp>
      <p:sp>
        <p:nvSpPr>
          <p:cNvPr name="TextBox 3" id="3"/>
          <p:cNvSpPr txBox="true"/>
          <p:nvPr/>
        </p:nvSpPr>
        <p:spPr>
          <a:xfrm rot="0">
            <a:off x="3274393" y="84105"/>
            <a:ext cx="12244361" cy="944595"/>
          </a:xfrm>
          <a:prstGeom prst="rect">
            <a:avLst/>
          </a:prstGeom>
        </p:spPr>
        <p:txBody>
          <a:bodyPr anchor="t" rtlCol="false" tIns="0" lIns="0" bIns="0" rIns="0">
            <a:spAutoFit/>
          </a:bodyPr>
          <a:lstStyle/>
          <a:p>
            <a:pPr algn="l" marL="0" indent="0" lvl="0">
              <a:lnSpc>
                <a:spcPts val="7791"/>
              </a:lnSpc>
              <a:spcBef>
                <a:spcPct val="0"/>
              </a:spcBef>
            </a:pPr>
            <a:r>
              <a:rPr lang="en-US" b="true" sz="5646" spc="553">
                <a:solidFill>
                  <a:srgbClr val="231F20"/>
                </a:solidFill>
                <a:latin typeface="Sukar Bold"/>
                <a:ea typeface="Sukar Bold"/>
                <a:cs typeface="Sukar Bold"/>
                <a:sym typeface="Sukar Bold"/>
              </a:rPr>
              <a:t>EXAMPLE FORM OUR  CONTENT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670593" y="-668720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1864" y="1028700"/>
            <a:ext cx="3768006" cy="7820798"/>
          </a:xfrm>
          <a:custGeom>
            <a:avLst/>
            <a:gdLst/>
            <a:ahLst/>
            <a:cxnLst/>
            <a:rect r="r" b="b" t="t" l="l"/>
            <a:pathLst>
              <a:path h="7820798" w="3768006">
                <a:moveTo>
                  <a:pt x="0" y="0"/>
                </a:moveTo>
                <a:lnTo>
                  <a:pt x="3768006" y="0"/>
                </a:lnTo>
                <a:lnTo>
                  <a:pt x="3768006" y="7820798"/>
                </a:lnTo>
                <a:lnTo>
                  <a:pt x="0" y="7820798"/>
                </a:lnTo>
                <a:lnTo>
                  <a:pt x="0" y="0"/>
                </a:lnTo>
                <a:close/>
              </a:path>
            </a:pathLst>
          </a:custGeom>
          <a:blipFill>
            <a:blip r:embed="rId4"/>
            <a:stretch>
              <a:fillRect l="0" t="-4453" r="0" b="0"/>
            </a:stretch>
          </a:blipFill>
        </p:spPr>
      </p:sp>
      <p:sp>
        <p:nvSpPr>
          <p:cNvPr name="TextBox 4" id="4"/>
          <p:cNvSpPr txBox="true"/>
          <p:nvPr/>
        </p:nvSpPr>
        <p:spPr>
          <a:xfrm rot="0">
            <a:off x="1248007" y="3317111"/>
            <a:ext cx="10172412" cy="2837511"/>
          </a:xfrm>
          <a:prstGeom prst="rect">
            <a:avLst/>
          </a:prstGeom>
        </p:spPr>
        <p:txBody>
          <a:bodyPr anchor="t" rtlCol="false" tIns="0" lIns="0" bIns="0" rIns="0">
            <a:spAutoFit/>
          </a:bodyPr>
          <a:lstStyle/>
          <a:p>
            <a:pPr algn="l">
              <a:lnSpc>
                <a:spcPts val="11349"/>
              </a:lnSpc>
            </a:pPr>
            <a:r>
              <a:rPr lang="en-US" b="true" sz="8224" spc="806">
                <a:solidFill>
                  <a:srgbClr val="FFFFFF"/>
                </a:solidFill>
                <a:latin typeface="Oswald Bold"/>
                <a:ea typeface="Oswald Bold"/>
                <a:cs typeface="Oswald Bold"/>
                <a:sym typeface="Oswald Bold"/>
              </a:rPr>
              <a:t>1ST STORY ON INSTAGRAM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424234" y="2928197"/>
            <a:ext cx="1492239" cy="1492239"/>
          </a:xfrm>
          <a:custGeom>
            <a:avLst/>
            <a:gdLst/>
            <a:ahLst/>
            <a:cxnLst/>
            <a:rect r="r" b="b" t="t" l="l"/>
            <a:pathLst>
              <a:path h="1492239" w="1492239">
                <a:moveTo>
                  <a:pt x="0" y="0"/>
                </a:moveTo>
                <a:lnTo>
                  <a:pt x="1492239" y="0"/>
                </a:lnTo>
                <a:lnTo>
                  <a:pt x="1492239" y="1492238"/>
                </a:lnTo>
                <a:lnTo>
                  <a:pt x="0" y="1492238"/>
                </a:lnTo>
                <a:lnTo>
                  <a:pt x="0" y="0"/>
                </a:lnTo>
                <a:close/>
              </a:path>
            </a:pathLst>
          </a:custGeom>
          <a:blipFill>
            <a:blip r:embed="rId2"/>
            <a:stretch>
              <a:fillRect l="0" t="0" r="0" b="0"/>
            </a:stretch>
          </a:blipFill>
        </p:spPr>
      </p:sp>
      <p:sp>
        <p:nvSpPr>
          <p:cNvPr name="Freeform 3" id="3"/>
          <p:cNvSpPr/>
          <p:nvPr/>
        </p:nvSpPr>
        <p:spPr>
          <a:xfrm flipH="false" flipV="false" rot="0">
            <a:off x="369832" y="1510096"/>
            <a:ext cx="7413641" cy="6965038"/>
          </a:xfrm>
          <a:custGeom>
            <a:avLst/>
            <a:gdLst/>
            <a:ahLst/>
            <a:cxnLst/>
            <a:rect r="r" b="b" t="t" l="l"/>
            <a:pathLst>
              <a:path h="6965038" w="7413641">
                <a:moveTo>
                  <a:pt x="0" y="0"/>
                </a:moveTo>
                <a:lnTo>
                  <a:pt x="7413642" y="0"/>
                </a:lnTo>
                <a:lnTo>
                  <a:pt x="7413642" y="6965039"/>
                </a:lnTo>
                <a:lnTo>
                  <a:pt x="0" y="6965039"/>
                </a:lnTo>
                <a:lnTo>
                  <a:pt x="0" y="0"/>
                </a:lnTo>
                <a:close/>
              </a:path>
            </a:pathLst>
          </a:custGeom>
          <a:blipFill>
            <a:blip r:embed="rId3"/>
            <a:stretch>
              <a:fillRect l="-61215" t="0" r="-56166" b="-4332"/>
            </a:stretch>
          </a:blipFill>
        </p:spPr>
      </p:sp>
      <p:sp>
        <p:nvSpPr>
          <p:cNvPr name="Freeform 4" id="4"/>
          <p:cNvSpPr/>
          <p:nvPr/>
        </p:nvSpPr>
        <p:spPr>
          <a:xfrm flipH="false" flipV="false" rot="0">
            <a:off x="9620767" y="1510096"/>
            <a:ext cx="8591412" cy="6947353"/>
          </a:xfrm>
          <a:custGeom>
            <a:avLst/>
            <a:gdLst/>
            <a:ahLst/>
            <a:cxnLst/>
            <a:rect r="r" b="b" t="t" l="l"/>
            <a:pathLst>
              <a:path h="6947353" w="8591412">
                <a:moveTo>
                  <a:pt x="0" y="0"/>
                </a:moveTo>
                <a:lnTo>
                  <a:pt x="8591412" y="0"/>
                </a:lnTo>
                <a:lnTo>
                  <a:pt x="8591412" y="6947353"/>
                </a:lnTo>
                <a:lnTo>
                  <a:pt x="0" y="6947353"/>
                </a:lnTo>
                <a:lnTo>
                  <a:pt x="0" y="0"/>
                </a:lnTo>
                <a:close/>
              </a:path>
            </a:pathLst>
          </a:custGeom>
          <a:blipFill>
            <a:blip r:embed="rId4"/>
            <a:stretch>
              <a:fillRect l="-62961" t="0" r="-1246" b="-34973"/>
            </a:stretch>
          </a:blipFill>
        </p:spPr>
      </p:sp>
      <p:sp>
        <p:nvSpPr>
          <p:cNvPr name="TextBox 5" id="5"/>
          <p:cNvSpPr txBox="true"/>
          <p:nvPr/>
        </p:nvSpPr>
        <p:spPr>
          <a:xfrm rot="0">
            <a:off x="4762473" y="-268639"/>
            <a:ext cx="9153999"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ADS MANAGER</a:t>
            </a:r>
          </a:p>
        </p:txBody>
      </p:sp>
      <p:sp>
        <p:nvSpPr>
          <p:cNvPr name="TextBox 6" id="6"/>
          <p:cNvSpPr txBox="true"/>
          <p:nvPr/>
        </p:nvSpPr>
        <p:spPr>
          <a:xfrm rot="0">
            <a:off x="2962793" y="8947332"/>
            <a:ext cx="12085946" cy="555260"/>
          </a:xfrm>
          <a:prstGeom prst="rect">
            <a:avLst/>
          </a:prstGeom>
        </p:spPr>
        <p:txBody>
          <a:bodyPr anchor="t" rtlCol="false" tIns="0" lIns="0" bIns="0" rIns="0">
            <a:spAutoFit/>
          </a:bodyPr>
          <a:lstStyle/>
          <a:p>
            <a:pPr algn="ctr" marL="0" indent="0" lvl="0">
              <a:lnSpc>
                <a:spcPts val="4430"/>
              </a:lnSpc>
              <a:spcBef>
                <a:spcPct val="0"/>
              </a:spcBef>
            </a:pPr>
            <a:r>
              <a:rPr lang="en-US" sz="3210" spc="314">
                <a:solidFill>
                  <a:srgbClr val="000000"/>
                </a:solidFill>
                <a:latin typeface="DM Sans"/>
                <a:ea typeface="DM Sans"/>
                <a:cs typeface="DM Sans"/>
                <a:sym typeface="DM Sans"/>
              </a:rPr>
              <a:t>we choose the goal engagment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495078" y="-9099520"/>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67345" y="4662957"/>
            <a:ext cx="3145217" cy="3434885"/>
            <a:chOff x="0" y="0"/>
            <a:chExt cx="862412" cy="941838"/>
          </a:xfrm>
        </p:grpSpPr>
        <p:sp>
          <p:nvSpPr>
            <p:cNvPr name="Freeform 5" id="5"/>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6" id="6"/>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7" id="7"/>
          <p:cNvGrpSpPr>
            <a:grpSpLocks noChangeAspect="true"/>
          </p:cNvGrpSpPr>
          <p:nvPr/>
        </p:nvGrpSpPr>
        <p:grpSpPr>
          <a:xfrm rot="0">
            <a:off x="934231" y="3655690"/>
            <a:ext cx="2706695" cy="2696122"/>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515" t="0" r="-1515"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0" id="10"/>
          <p:cNvSpPr/>
          <p:nvPr/>
        </p:nvSpPr>
        <p:spPr>
          <a:xfrm flipH="false" flipV="false" rot="0">
            <a:off x="667345" y="8089523"/>
            <a:ext cx="3145217" cy="333081"/>
          </a:xfrm>
          <a:custGeom>
            <a:avLst/>
            <a:gdLst/>
            <a:ahLst/>
            <a:cxnLst/>
            <a:rect r="r" b="b" t="t" l="l"/>
            <a:pathLst>
              <a:path h="333081" w="3145217">
                <a:moveTo>
                  <a:pt x="0" y="0"/>
                </a:moveTo>
                <a:lnTo>
                  <a:pt x="3145217" y="0"/>
                </a:lnTo>
                <a:lnTo>
                  <a:pt x="3145217" y="333082"/>
                </a:lnTo>
                <a:lnTo>
                  <a:pt x="0" y="333082"/>
                </a:lnTo>
                <a:lnTo>
                  <a:pt x="0" y="0"/>
                </a:lnTo>
                <a:close/>
              </a:path>
            </a:pathLst>
          </a:custGeom>
          <a:blipFill>
            <a:blip r:embed="rId6"/>
            <a:stretch>
              <a:fillRect l="0" t="-86495" r="0" b="0"/>
            </a:stretch>
          </a:blipFill>
        </p:spPr>
      </p:sp>
      <p:grpSp>
        <p:nvGrpSpPr>
          <p:cNvPr name="Group 11" id="11"/>
          <p:cNvGrpSpPr/>
          <p:nvPr/>
        </p:nvGrpSpPr>
        <p:grpSpPr>
          <a:xfrm rot="0">
            <a:off x="4156157" y="4654638"/>
            <a:ext cx="3145217" cy="3434885"/>
            <a:chOff x="0" y="0"/>
            <a:chExt cx="862412" cy="941838"/>
          </a:xfrm>
        </p:grpSpPr>
        <p:sp>
          <p:nvSpPr>
            <p:cNvPr name="Freeform 12" id="1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3" id="13"/>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4343445" y="3655690"/>
            <a:ext cx="2706695" cy="2696122"/>
            <a:chOff x="0" y="0"/>
            <a:chExt cx="6502400" cy="6477000"/>
          </a:xfrm>
        </p:grpSpPr>
        <p:sp>
          <p:nvSpPr>
            <p:cNvPr name="Freeform 15" id="15"/>
            <p:cNvSpPr/>
            <p:nvPr/>
          </p:nvSpPr>
          <p:spPr>
            <a:xfrm flipH="false" flipV="false" rot="-59999">
              <a:off x="-32947" y="100167"/>
              <a:ext cx="6561970" cy="6282279"/>
            </a:xfrm>
            <a:custGeom>
              <a:avLst/>
              <a:gdLst/>
              <a:ahLst/>
              <a:cxnLst/>
              <a:rect r="r" b="b" t="t" l="l"/>
              <a:pathLst>
                <a:path h="6282279" w="6561970">
                  <a:moveTo>
                    <a:pt x="3335386" y="24488"/>
                  </a:moveTo>
                  <a:cubicBezTo>
                    <a:pt x="2218681" y="0"/>
                    <a:pt x="1174228" y="574886"/>
                    <a:pt x="597518" y="1531461"/>
                  </a:cubicBezTo>
                  <a:cubicBezTo>
                    <a:pt x="20807" y="2488035"/>
                    <a:pt x="0" y="3680067"/>
                    <a:pt x="542975" y="4656187"/>
                  </a:cubicBezTo>
                  <a:cubicBezTo>
                    <a:pt x="1085951" y="5632306"/>
                    <a:pt x="2109704" y="6243292"/>
                    <a:pt x="3226583" y="6257791"/>
                  </a:cubicBezTo>
                  <a:cubicBezTo>
                    <a:pt x="4343289" y="6282279"/>
                    <a:pt x="5387741" y="5707394"/>
                    <a:pt x="5964452" y="4750819"/>
                  </a:cubicBezTo>
                  <a:cubicBezTo>
                    <a:pt x="6541163" y="3794244"/>
                    <a:pt x="6561970" y="2602212"/>
                    <a:pt x="6018994" y="1626093"/>
                  </a:cubicBezTo>
                  <a:cubicBezTo>
                    <a:pt x="5476019" y="649974"/>
                    <a:pt x="4452266" y="38988"/>
                    <a:pt x="3335386" y="24489"/>
                  </a:cubicBezTo>
                  <a:close/>
                </a:path>
              </a:pathLst>
            </a:custGeom>
            <a:blipFill>
              <a:blip r:embed="rId7"/>
              <a:stretch>
                <a:fillRect l="-4145" t="4" r="-5412" b="-46723"/>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7" id="17"/>
          <p:cNvSpPr/>
          <p:nvPr/>
        </p:nvSpPr>
        <p:spPr>
          <a:xfrm flipH="false" flipV="false" rot="0">
            <a:off x="4156157" y="8089523"/>
            <a:ext cx="3145217" cy="333081"/>
          </a:xfrm>
          <a:custGeom>
            <a:avLst/>
            <a:gdLst/>
            <a:ahLst/>
            <a:cxnLst/>
            <a:rect r="r" b="b" t="t" l="l"/>
            <a:pathLst>
              <a:path h="333081" w="3145217">
                <a:moveTo>
                  <a:pt x="0" y="0"/>
                </a:moveTo>
                <a:lnTo>
                  <a:pt x="3145218" y="0"/>
                </a:lnTo>
                <a:lnTo>
                  <a:pt x="3145218" y="333082"/>
                </a:lnTo>
                <a:lnTo>
                  <a:pt x="0" y="333082"/>
                </a:lnTo>
                <a:lnTo>
                  <a:pt x="0" y="0"/>
                </a:lnTo>
                <a:close/>
              </a:path>
            </a:pathLst>
          </a:custGeom>
          <a:blipFill>
            <a:blip r:embed="rId6"/>
            <a:stretch>
              <a:fillRect l="0" t="-86495" r="0" b="0"/>
            </a:stretch>
          </a:blipFill>
        </p:spPr>
      </p:sp>
      <p:grpSp>
        <p:nvGrpSpPr>
          <p:cNvPr name="Group 18" id="18"/>
          <p:cNvGrpSpPr/>
          <p:nvPr/>
        </p:nvGrpSpPr>
        <p:grpSpPr>
          <a:xfrm rot="0">
            <a:off x="11120663" y="4654638"/>
            <a:ext cx="3145217" cy="3434885"/>
            <a:chOff x="0" y="0"/>
            <a:chExt cx="862412" cy="941838"/>
          </a:xfrm>
        </p:grpSpPr>
        <p:sp>
          <p:nvSpPr>
            <p:cNvPr name="Freeform 19" id="19"/>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20" id="20"/>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1" id="21"/>
          <p:cNvGrpSpPr>
            <a:grpSpLocks noChangeAspect="true"/>
          </p:cNvGrpSpPr>
          <p:nvPr/>
        </p:nvGrpSpPr>
        <p:grpSpPr>
          <a:xfrm rot="0">
            <a:off x="11307950" y="3489149"/>
            <a:ext cx="2706695" cy="2696122"/>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16665" r="223" b="-16665"/>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4" id="24"/>
          <p:cNvSpPr/>
          <p:nvPr/>
        </p:nvSpPr>
        <p:spPr>
          <a:xfrm flipH="false" flipV="false" rot="0">
            <a:off x="11120663" y="8089523"/>
            <a:ext cx="3145217" cy="333081"/>
          </a:xfrm>
          <a:custGeom>
            <a:avLst/>
            <a:gdLst/>
            <a:ahLst/>
            <a:cxnLst/>
            <a:rect r="r" b="b" t="t" l="l"/>
            <a:pathLst>
              <a:path h="333081" w="3145217">
                <a:moveTo>
                  <a:pt x="0" y="0"/>
                </a:moveTo>
                <a:lnTo>
                  <a:pt x="3145217" y="0"/>
                </a:lnTo>
                <a:lnTo>
                  <a:pt x="3145217" y="333082"/>
                </a:lnTo>
                <a:lnTo>
                  <a:pt x="0" y="333082"/>
                </a:lnTo>
                <a:lnTo>
                  <a:pt x="0" y="0"/>
                </a:lnTo>
                <a:close/>
              </a:path>
            </a:pathLst>
          </a:custGeom>
          <a:blipFill>
            <a:blip r:embed="rId6"/>
            <a:stretch>
              <a:fillRect l="0" t="-86495" r="0" b="0"/>
            </a:stretch>
          </a:blipFill>
        </p:spPr>
      </p:sp>
      <p:grpSp>
        <p:nvGrpSpPr>
          <p:cNvPr name="Group 25" id="25"/>
          <p:cNvGrpSpPr/>
          <p:nvPr/>
        </p:nvGrpSpPr>
        <p:grpSpPr>
          <a:xfrm rot="0">
            <a:off x="7638410" y="4654638"/>
            <a:ext cx="3145217" cy="3434885"/>
            <a:chOff x="0" y="0"/>
            <a:chExt cx="862412" cy="941838"/>
          </a:xfrm>
        </p:grpSpPr>
        <p:sp>
          <p:nvSpPr>
            <p:cNvPr name="Freeform 26" id="2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27" id="27"/>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8" id="28"/>
          <p:cNvGrpSpPr>
            <a:grpSpLocks noChangeAspect="true"/>
          </p:cNvGrpSpPr>
          <p:nvPr/>
        </p:nvGrpSpPr>
        <p:grpSpPr>
          <a:xfrm rot="0">
            <a:off x="7825698" y="3489149"/>
            <a:ext cx="2706695" cy="2696122"/>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16665" r="223" b="-16665"/>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1" id="31"/>
          <p:cNvSpPr/>
          <p:nvPr/>
        </p:nvSpPr>
        <p:spPr>
          <a:xfrm flipH="false" flipV="false" rot="0">
            <a:off x="7638410" y="8089523"/>
            <a:ext cx="3145217" cy="333081"/>
          </a:xfrm>
          <a:custGeom>
            <a:avLst/>
            <a:gdLst/>
            <a:ahLst/>
            <a:cxnLst/>
            <a:rect r="r" b="b" t="t" l="l"/>
            <a:pathLst>
              <a:path h="333081" w="3145217">
                <a:moveTo>
                  <a:pt x="0" y="0"/>
                </a:moveTo>
                <a:lnTo>
                  <a:pt x="3145218" y="0"/>
                </a:lnTo>
                <a:lnTo>
                  <a:pt x="3145218" y="333082"/>
                </a:lnTo>
                <a:lnTo>
                  <a:pt x="0" y="333082"/>
                </a:lnTo>
                <a:lnTo>
                  <a:pt x="0" y="0"/>
                </a:lnTo>
                <a:close/>
              </a:path>
            </a:pathLst>
          </a:custGeom>
          <a:blipFill>
            <a:blip r:embed="rId6"/>
            <a:stretch>
              <a:fillRect l="0" t="-86495" r="0" b="0"/>
            </a:stretch>
          </a:blipFill>
        </p:spPr>
      </p:sp>
      <p:grpSp>
        <p:nvGrpSpPr>
          <p:cNvPr name="Group 32" id="32"/>
          <p:cNvGrpSpPr/>
          <p:nvPr/>
        </p:nvGrpSpPr>
        <p:grpSpPr>
          <a:xfrm rot="0">
            <a:off x="14661168" y="4654638"/>
            <a:ext cx="3145217" cy="3434885"/>
            <a:chOff x="0" y="0"/>
            <a:chExt cx="862412" cy="941838"/>
          </a:xfrm>
        </p:grpSpPr>
        <p:sp>
          <p:nvSpPr>
            <p:cNvPr name="Freeform 33" id="33"/>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34" id="34"/>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35" id="35"/>
          <p:cNvGrpSpPr>
            <a:grpSpLocks noChangeAspect="true"/>
          </p:cNvGrpSpPr>
          <p:nvPr/>
        </p:nvGrpSpPr>
        <p:grpSpPr>
          <a:xfrm rot="0">
            <a:off x="14848455" y="3489149"/>
            <a:ext cx="2706695" cy="2696122"/>
            <a:chOff x="0" y="0"/>
            <a:chExt cx="6502400" cy="6477000"/>
          </a:xfrm>
        </p:grpSpPr>
        <p:sp>
          <p:nvSpPr>
            <p:cNvPr name="Freeform 36" id="3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17681" r="223" b="-17681"/>
              </a:stretch>
            </a:blipFill>
          </p:spPr>
        </p:sp>
        <p:sp>
          <p:nvSpPr>
            <p:cNvPr name="Freeform 37" id="3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8" id="38"/>
          <p:cNvSpPr/>
          <p:nvPr/>
        </p:nvSpPr>
        <p:spPr>
          <a:xfrm flipH="false" flipV="false" rot="0">
            <a:off x="14661168" y="8089523"/>
            <a:ext cx="3145217" cy="333081"/>
          </a:xfrm>
          <a:custGeom>
            <a:avLst/>
            <a:gdLst/>
            <a:ahLst/>
            <a:cxnLst/>
            <a:rect r="r" b="b" t="t" l="l"/>
            <a:pathLst>
              <a:path h="333081" w="3145217">
                <a:moveTo>
                  <a:pt x="0" y="0"/>
                </a:moveTo>
                <a:lnTo>
                  <a:pt x="3145217" y="0"/>
                </a:lnTo>
                <a:lnTo>
                  <a:pt x="3145217" y="333082"/>
                </a:lnTo>
                <a:lnTo>
                  <a:pt x="0" y="333082"/>
                </a:lnTo>
                <a:lnTo>
                  <a:pt x="0" y="0"/>
                </a:lnTo>
                <a:close/>
              </a:path>
            </a:pathLst>
          </a:custGeom>
          <a:blipFill>
            <a:blip r:embed="rId6"/>
            <a:stretch>
              <a:fillRect l="0" t="-86495" r="0" b="0"/>
            </a:stretch>
          </a:blipFill>
        </p:spPr>
      </p:sp>
      <p:sp>
        <p:nvSpPr>
          <p:cNvPr name="TextBox 39" id="39"/>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OUR TEAM</a:t>
            </a:r>
          </a:p>
        </p:txBody>
      </p:sp>
      <p:sp>
        <p:nvSpPr>
          <p:cNvPr name="TextBox 40" id="40"/>
          <p:cNvSpPr txBox="true"/>
          <p:nvPr/>
        </p:nvSpPr>
        <p:spPr>
          <a:xfrm rot="0">
            <a:off x="1159038" y="6820618"/>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Martina Raaft</a:t>
            </a:r>
          </a:p>
        </p:txBody>
      </p:sp>
      <p:sp>
        <p:nvSpPr>
          <p:cNvPr name="TextBox 41" id="41"/>
          <p:cNvSpPr txBox="true"/>
          <p:nvPr/>
        </p:nvSpPr>
        <p:spPr>
          <a:xfrm rot="0">
            <a:off x="4589802" y="6737347"/>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Mariam Sameh</a:t>
            </a:r>
          </a:p>
        </p:txBody>
      </p:sp>
      <p:sp>
        <p:nvSpPr>
          <p:cNvPr name="TextBox 42" id="42"/>
          <p:cNvSpPr txBox="true"/>
          <p:nvPr/>
        </p:nvSpPr>
        <p:spPr>
          <a:xfrm rot="0">
            <a:off x="11526578" y="6737347"/>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Nada Mostafa</a:t>
            </a:r>
          </a:p>
        </p:txBody>
      </p:sp>
      <p:sp>
        <p:nvSpPr>
          <p:cNvPr name="TextBox 43" id="43"/>
          <p:cNvSpPr txBox="true"/>
          <p:nvPr/>
        </p:nvSpPr>
        <p:spPr>
          <a:xfrm rot="0">
            <a:off x="8072055" y="6737347"/>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Nouran Hany</a:t>
            </a:r>
          </a:p>
        </p:txBody>
      </p:sp>
      <p:sp>
        <p:nvSpPr>
          <p:cNvPr name="TextBox 44" id="44"/>
          <p:cNvSpPr txBox="true"/>
          <p:nvPr/>
        </p:nvSpPr>
        <p:spPr>
          <a:xfrm rot="0">
            <a:off x="15094813" y="6937746"/>
            <a:ext cx="2213980" cy="400050"/>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Rawan Samy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424234" y="2928197"/>
            <a:ext cx="1492239" cy="1492239"/>
          </a:xfrm>
          <a:custGeom>
            <a:avLst/>
            <a:gdLst/>
            <a:ahLst/>
            <a:cxnLst/>
            <a:rect r="r" b="b" t="t" l="l"/>
            <a:pathLst>
              <a:path h="1492239" w="1492239">
                <a:moveTo>
                  <a:pt x="0" y="0"/>
                </a:moveTo>
                <a:lnTo>
                  <a:pt x="1492239" y="0"/>
                </a:lnTo>
                <a:lnTo>
                  <a:pt x="1492239" y="1492238"/>
                </a:lnTo>
                <a:lnTo>
                  <a:pt x="0" y="1492238"/>
                </a:lnTo>
                <a:lnTo>
                  <a:pt x="0" y="0"/>
                </a:lnTo>
                <a:close/>
              </a:path>
            </a:pathLst>
          </a:custGeom>
          <a:blipFill>
            <a:blip r:embed="rId2"/>
            <a:stretch>
              <a:fillRect l="0" t="0" r="0" b="0"/>
            </a:stretch>
          </a:blipFill>
        </p:spPr>
      </p:sp>
      <p:sp>
        <p:nvSpPr>
          <p:cNvPr name="Freeform 3" id="3"/>
          <p:cNvSpPr/>
          <p:nvPr/>
        </p:nvSpPr>
        <p:spPr>
          <a:xfrm flipH="false" flipV="false" rot="0">
            <a:off x="4765677" y="2231916"/>
            <a:ext cx="8756645" cy="5823169"/>
          </a:xfrm>
          <a:custGeom>
            <a:avLst/>
            <a:gdLst/>
            <a:ahLst/>
            <a:cxnLst/>
            <a:rect r="r" b="b" t="t" l="l"/>
            <a:pathLst>
              <a:path h="5823169" w="8756645">
                <a:moveTo>
                  <a:pt x="0" y="0"/>
                </a:moveTo>
                <a:lnTo>
                  <a:pt x="8756646" y="0"/>
                </a:lnTo>
                <a:lnTo>
                  <a:pt x="8756646" y="5823168"/>
                </a:lnTo>
                <a:lnTo>
                  <a:pt x="0" y="5823168"/>
                </a:lnTo>
                <a:lnTo>
                  <a:pt x="0" y="0"/>
                </a:lnTo>
                <a:close/>
              </a:path>
            </a:pathLst>
          </a:custGeom>
          <a:blipFill>
            <a:blip r:embed="rId3"/>
            <a:stretch>
              <a:fillRect l="0" t="0" r="0" b="0"/>
            </a:stretch>
          </a:blipFill>
        </p:spPr>
      </p:sp>
      <p:sp>
        <p:nvSpPr>
          <p:cNvPr name="Freeform 4" id="4"/>
          <p:cNvSpPr/>
          <p:nvPr/>
        </p:nvSpPr>
        <p:spPr>
          <a:xfrm flipH="false" flipV="false" rot="0">
            <a:off x="2730613" y="1409137"/>
            <a:ext cx="11914305" cy="7327298"/>
          </a:xfrm>
          <a:custGeom>
            <a:avLst/>
            <a:gdLst/>
            <a:ahLst/>
            <a:cxnLst/>
            <a:rect r="r" b="b" t="t" l="l"/>
            <a:pathLst>
              <a:path h="7327298" w="11914305">
                <a:moveTo>
                  <a:pt x="0" y="0"/>
                </a:moveTo>
                <a:lnTo>
                  <a:pt x="11914305" y="0"/>
                </a:lnTo>
                <a:lnTo>
                  <a:pt x="11914305" y="7327297"/>
                </a:lnTo>
                <a:lnTo>
                  <a:pt x="0" y="7327297"/>
                </a:lnTo>
                <a:lnTo>
                  <a:pt x="0" y="0"/>
                </a:lnTo>
                <a:close/>
              </a:path>
            </a:pathLst>
          </a:custGeom>
          <a:blipFill>
            <a:blip r:embed="rId4"/>
            <a:stretch>
              <a:fillRect l="0" t="0" r="0" b="0"/>
            </a:stretch>
          </a:blipFill>
        </p:spPr>
      </p:sp>
      <p:sp>
        <p:nvSpPr>
          <p:cNvPr name="TextBox 5" id="5"/>
          <p:cNvSpPr txBox="true"/>
          <p:nvPr/>
        </p:nvSpPr>
        <p:spPr>
          <a:xfrm rot="0">
            <a:off x="4762473" y="-268639"/>
            <a:ext cx="9153999"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ADS MANAGER</a:t>
            </a:r>
          </a:p>
        </p:txBody>
      </p:sp>
      <p:sp>
        <p:nvSpPr>
          <p:cNvPr name="TextBox 6" id="6"/>
          <p:cNvSpPr txBox="true"/>
          <p:nvPr/>
        </p:nvSpPr>
        <p:spPr>
          <a:xfrm rot="0">
            <a:off x="2558972" y="9191625"/>
            <a:ext cx="12085946" cy="555260"/>
          </a:xfrm>
          <a:prstGeom prst="rect">
            <a:avLst/>
          </a:prstGeom>
        </p:spPr>
        <p:txBody>
          <a:bodyPr anchor="t" rtlCol="false" tIns="0" lIns="0" bIns="0" rIns="0">
            <a:spAutoFit/>
          </a:bodyPr>
          <a:lstStyle/>
          <a:p>
            <a:pPr algn="ctr" marL="0" indent="0" lvl="0">
              <a:lnSpc>
                <a:spcPts val="4430"/>
              </a:lnSpc>
              <a:spcBef>
                <a:spcPct val="0"/>
              </a:spcBef>
            </a:pPr>
            <a:r>
              <a:rPr lang="en-US" sz="3210" spc="314">
                <a:solidFill>
                  <a:srgbClr val="000000"/>
                </a:solidFill>
                <a:latin typeface="DM Sans"/>
                <a:ea typeface="DM Sans"/>
                <a:cs typeface="DM Sans"/>
                <a:sym typeface="DM Sans"/>
              </a:rPr>
              <a:t>life time budget 4 DAYS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460899"/>
            <a:ext cx="9652981" cy="7631816"/>
          </a:xfrm>
          <a:custGeom>
            <a:avLst/>
            <a:gdLst/>
            <a:ahLst/>
            <a:cxnLst/>
            <a:rect r="r" b="b" t="t" l="l"/>
            <a:pathLst>
              <a:path h="7631816" w="9652981">
                <a:moveTo>
                  <a:pt x="0" y="0"/>
                </a:moveTo>
                <a:lnTo>
                  <a:pt x="9652981" y="0"/>
                </a:lnTo>
                <a:lnTo>
                  <a:pt x="9652981" y="7631815"/>
                </a:lnTo>
                <a:lnTo>
                  <a:pt x="0" y="7631815"/>
                </a:lnTo>
                <a:lnTo>
                  <a:pt x="0" y="0"/>
                </a:lnTo>
                <a:close/>
              </a:path>
            </a:pathLst>
          </a:custGeom>
          <a:blipFill>
            <a:blip r:embed="rId2"/>
            <a:stretch>
              <a:fillRect l="-46064" t="-28202" r="-14510" b="-6213"/>
            </a:stretch>
          </a:blipFill>
        </p:spPr>
      </p:sp>
      <p:sp>
        <p:nvSpPr>
          <p:cNvPr name="TextBox 3" id="3"/>
          <p:cNvSpPr txBox="true"/>
          <p:nvPr/>
        </p:nvSpPr>
        <p:spPr>
          <a:xfrm rot="0">
            <a:off x="4762473" y="-268639"/>
            <a:ext cx="9153999"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ADS MANAGER</a:t>
            </a:r>
          </a:p>
        </p:txBody>
      </p:sp>
      <p:sp>
        <p:nvSpPr>
          <p:cNvPr name="TextBox 4" id="4"/>
          <p:cNvSpPr txBox="true"/>
          <p:nvPr/>
        </p:nvSpPr>
        <p:spPr>
          <a:xfrm rot="0">
            <a:off x="10075916" y="2396936"/>
            <a:ext cx="6589442" cy="4489085"/>
          </a:xfrm>
          <a:prstGeom prst="rect">
            <a:avLst/>
          </a:prstGeom>
        </p:spPr>
        <p:txBody>
          <a:bodyPr anchor="t" rtlCol="false" tIns="0" lIns="0" bIns="0" rIns="0">
            <a:spAutoFit/>
          </a:bodyPr>
          <a:lstStyle/>
          <a:p>
            <a:pPr algn="ctr">
              <a:lnSpc>
                <a:spcPts val="4430"/>
              </a:lnSpc>
            </a:pPr>
            <a:r>
              <a:rPr lang="en-US" sz="3210" spc="314">
                <a:solidFill>
                  <a:srgbClr val="000000"/>
                </a:solidFill>
                <a:latin typeface="DM Sans"/>
                <a:ea typeface="DM Sans"/>
                <a:cs typeface="DM Sans"/>
                <a:sym typeface="DM Sans"/>
              </a:rPr>
              <a:t>-Age 18 to 34</a:t>
            </a:r>
          </a:p>
          <a:p>
            <a:pPr algn="ctr">
              <a:lnSpc>
                <a:spcPts val="4430"/>
              </a:lnSpc>
            </a:pPr>
            <a:r>
              <a:rPr lang="en-US" sz="3210" spc="314">
                <a:solidFill>
                  <a:srgbClr val="000000"/>
                </a:solidFill>
                <a:latin typeface="DM Sans"/>
                <a:ea typeface="DM Sans"/>
                <a:cs typeface="DM Sans"/>
                <a:sym typeface="DM Sans"/>
              </a:rPr>
              <a:t>-INTRESTS ONLINE SHOPPING</a:t>
            </a:r>
          </a:p>
          <a:p>
            <a:pPr algn="ctr">
              <a:lnSpc>
                <a:spcPts val="4430"/>
              </a:lnSpc>
            </a:pPr>
            <a:r>
              <a:rPr lang="en-US" sz="3210" spc="314">
                <a:solidFill>
                  <a:srgbClr val="000000"/>
                </a:solidFill>
                <a:latin typeface="DM Sans"/>
                <a:ea typeface="DM Sans"/>
                <a:cs typeface="DM Sans"/>
                <a:sym typeface="DM Sans"/>
              </a:rPr>
              <a:t>FASHION AND STYLE</a:t>
            </a:r>
          </a:p>
          <a:p>
            <a:pPr algn="ctr">
              <a:lnSpc>
                <a:spcPts val="4430"/>
              </a:lnSpc>
            </a:pPr>
            <a:r>
              <a:rPr lang="en-US" sz="3210" spc="314">
                <a:solidFill>
                  <a:srgbClr val="000000"/>
                </a:solidFill>
                <a:latin typeface="DM Sans"/>
                <a:ea typeface="DM Sans"/>
                <a:cs typeface="DM Sans"/>
                <a:sym typeface="DM Sans"/>
              </a:rPr>
              <a:t>-LOCATION EGYPT BECAUSE WE DO SHIPPING ALL OVER EGYPT</a:t>
            </a:r>
          </a:p>
          <a:p>
            <a:pPr algn="ctr" marL="0" indent="0" lvl="0">
              <a:lnSpc>
                <a:spcPts val="4430"/>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23744" y="1352024"/>
            <a:ext cx="11190946" cy="6719617"/>
          </a:xfrm>
          <a:custGeom>
            <a:avLst/>
            <a:gdLst/>
            <a:ahLst/>
            <a:cxnLst/>
            <a:rect r="r" b="b" t="t" l="l"/>
            <a:pathLst>
              <a:path h="6719617" w="11190946">
                <a:moveTo>
                  <a:pt x="0" y="0"/>
                </a:moveTo>
                <a:lnTo>
                  <a:pt x="11190947" y="0"/>
                </a:lnTo>
                <a:lnTo>
                  <a:pt x="11190947" y="6719617"/>
                </a:lnTo>
                <a:lnTo>
                  <a:pt x="0" y="6719617"/>
                </a:lnTo>
                <a:lnTo>
                  <a:pt x="0" y="0"/>
                </a:lnTo>
                <a:close/>
              </a:path>
            </a:pathLst>
          </a:custGeom>
          <a:blipFill>
            <a:blip r:embed="rId2"/>
            <a:stretch>
              <a:fillRect l="-647" t="-31229" r="-29107"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657" r="0" b="657"/>
          <a:stretch>
            <a:fillRect/>
          </a:stretch>
        </p:blipFill>
        <p:spPr>
          <a:xfrm flipH="false" flipV="false" rot="0">
            <a:off x="13083835" y="498137"/>
            <a:ext cx="4690872" cy="8229600"/>
          </a:xfrm>
          <a:prstGeom prst="rect">
            <a:avLst/>
          </a:prstGeom>
        </p:spPr>
      </p:pic>
      <p:sp>
        <p:nvSpPr>
          <p:cNvPr name="TextBox 4" id="4"/>
          <p:cNvSpPr txBox="true"/>
          <p:nvPr/>
        </p:nvSpPr>
        <p:spPr>
          <a:xfrm rot="0">
            <a:off x="4762473" y="-268639"/>
            <a:ext cx="9153999"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ADS MANAGER</a:t>
            </a:r>
          </a:p>
        </p:txBody>
      </p:sp>
      <p:sp>
        <p:nvSpPr>
          <p:cNvPr name="TextBox 5" id="5"/>
          <p:cNvSpPr txBox="true"/>
          <p:nvPr/>
        </p:nvSpPr>
        <p:spPr>
          <a:xfrm rot="0">
            <a:off x="823744" y="9191625"/>
            <a:ext cx="12085946" cy="555260"/>
          </a:xfrm>
          <a:prstGeom prst="rect">
            <a:avLst/>
          </a:prstGeom>
        </p:spPr>
        <p:txBody>
          <a:bodyPr anchor="t" rtlCol="false" tIns="0" lIns="0" bIns="0" rIns="0">
            <a:spAutoFit/>
          </a:bodyPr>
          <a:lstStyle/>
          <a:p>
            <a:pPr algn="ctr" marL="0" indent="0" lvl="0">
              <a:lnSpc>
                <a:spcPts val="4430"/>
              </a:lnSpc>
              <a:spcBef>
                <a:spcPct val="0"/>
              </a:spcBef>
            </a:pPr>
            <a:r>
              <a:rPr lang="en-US" sz="3210" spc="314">
                <a:solidFill>
                  <a:srgbClr val="000000"/>
                </a:solidFill>
                <a:latin typeface="DM Sans"/>
                <a:ea typeface="DM Sans"/>
                <a:cs typeface="DM Sans"/>
                <a:sym typeface="DM Sans"/>
              </a:rPr>
              <a:t>DARK POST REEL THAT HAVE ALL OUR COLLECTION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00886" y="1432213"/>
            <a:ext cx="12369351" cy="6043556"/>
          </a:xfrm>
          <a:custGeom>
            <a:avLst/>
            <a:gdLst/>
            <a:ahLst/>
            <a:cxnLst/>
            <a:rect r="r" b="b" t="t" l="l"/>
            <a:pathLst>
              <a:path h="6043556" w="12369351">
                <a:moveTo>
                  <a:pt x="0" y="0"/>
                </a:moveTo>
                <a:lnTo>
                  <a:pt x="12369351" y="0"/>
                </a:lnTo>
                <a:lnTo>
                  <a:pt x="12369351" y="6043556"/>
                </a:lnTo>
                <a:lnTo>
                  <a:pt x="0" y="6043556"/>
                </a:lnTo>
                <a:lnTo>
                  <a:pt x="0" y="0"/>
                </a:lnTo>
                <a:close/>
              </a:path>
            </a:pathLst>
          </a:custGeom>
          <a:blipFill>
            <a:blip r:embed="rId2"/>
            <a:stretch>
              <a:fillRect l="-2203" t="-14400" r="-4911" b="0"/>
            </a:stretch>
          </a:blipFill>
        </p:spPr>
      </p:sp>
      <p:sp>
        <p:nvSpPr>
          <p:cNvPr name="Freeform 3" id="3"/>
          <p:cNvSpPr/>
          <p:nvPr/>
        </p:nvSpPr>
        <p:spPr>
          <a:xfrm flipH="false" flipV="false" rot="0">
            <a:off x="4833334" y="7810084"/>
            <a:ext cx="12425966" cy="2117084"/>
          </a:xfrm>
          <a:custGeom>
            <a:avLst/>
            <a:gdLst/>
            <a:ahLst/>
            <a:cxnLst/>
            <a:rect r="r" b="b" t="t" l="l"/>
            <a:pathLst>
              <a:path h="2117084" w="12425966">
                <a:moveTo>
                  <a:pt x="0" y="0"/>
                </a:moveTo>
                <a:lnTo>
                  <a:pt x="12425966" y="0"/>
                </a:lnTo>
                <a:lnTo>
                  <a:pt x="12425966" y="2117084"/>
                </a:lnTo>
                <a:lnTo>
                  <a:pt x="0" y="2117084"/>
                </a:lnTo>
                <a:lnTo>
                  <a:pt x="0" y="0"/>
                </a:lnTo>
                <a:close/>
              </a:path>
            </a:pathLst>
          </a:custGeom>
          <a:blipFill>
            <a:blip r:embed="rId3"/>
            <a:stretch>
              <a:fillRect l="-37748" t="0" r="-5911" b="0"/>
            </a:stretch>
          </a:blipFill>
        </p:spPr>
      </p:sp>
      <p:sp>
        <p:nvSpPr>
          <p:cNvPr name="TextBox 4" id="4"/>
          <p:cNvSpPr txBox="true"/>
          <p:nvPr/>
        </p:nvSpPr>
        <p:spPr>
          <a:xfrm rot="0">
            <a:off x="8148507" y="-161925"/>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131211"/>
                </a:solidFill>
                <a:latin typeface="Oswald Bold"/>
                <a:ea typeface="Oswald Bold"/>
                <a:cs typeface="Oswald Bold"/>
                <a:sym typeface="Oswald Bold"/>
              </a:rPr>
              <a:t>RESULTS</a:t>
            </a:r>
          </a:p>
        </p:txBody>
      </p:sp>
      <p:sp>
        <p:nvSpPr>
          <p:cNvPr name="TextBox 5" id="5"/>
          <p:cNvSpPr txBox="true"/>
          <p:nvPr/>
        </p:nvSpPr>
        <p:spPr>
          <a:xfrm rot="0">
            <a:off x="10166026" y="2655110"/>
            <a:ext cx="8880673" cy="3258819"/>
          </a:xfrm>
          <a:prstGeom prst="rect">
            <a:avLst/>
          </a:prstGeom>
        </p:spPr>
        <p:txBody>
          <a:bodyPr anchor="t" rtlCol="false" tIns="0" lIns="0" bIns="0" rIns="0">
            <a:spAutoFit/>
          </a:bodyPr>
          <a:lstStyle/>
          <a:p>
            <a:pPr algn="ctr">
              <a:lnSpc>
                <a:spcPts val="5180"/>
              </a:lnSpc>
            </a:pPr>
            <a:r>
              <a:rPr lang="en-US" sz="3700" b="true">
                <a:solidFill>
                  <a:srgbClr val="010101"/>
                </a:solidFill>
                <a:latin typeface="Canva Sans Bold"/>
                <a:ea typeface="Canva Sans Bold"/>
                <a:cs typeface="Canva Sans Bold"/>
                <a:sym typeface="Canva Sans Bold"/>
              </a:rPr>
              <a:t>Amount spent :877.19</a:t>
            </a:r>
          </a:p>
          <a:p>
            <a:pPr algn="ctr">
              <a:lnSpc>
                <a:spcPts val="5180"/>
              </a:lnSpc>
            </a:pPr>
            <a:r>
              <a:rPr lang="en-US" sz="3700" b="true">
                <a:solidFill>
                  <a:srgbClr val="010101"/>
                </a:solidFill>
                <a:latin typeface="Canva Sans Bold"/>
                <a:ea typeface="Canva Sans Bold"/>
                <a:cs typeface="Canva Sans Bold"/>
                <a:sym typeface="Canva Sans Bold"/>
              </a:rPr>
              <a:t>CPC:20.89</a:t>
            </a:r>
          </a:p>
          <a:p>
            <a:pPr algn="ctr">
              <a:lnSpc>
                <a:spcPts val="5180"/>
              </a:lnSpc>
            </a:pPr>
            <a:r>
              <a:rPr lang="en-US" sz="3700" b="true">
                <a:solidFill>
                  <a:srgbClr val="010101"/>
                </a:solidFill>
                <a:latin typeface="Canva Sans Bold"/>
                <a:ea typeface="Canva Sans Bold"/>
                <a:cs typeface="Canva Sans Bold"/>
                <a:sym typeface="Canva Sans Bold"/>
              </a:rPr>
              <a:t>Reach:9885</a:t>
            </a:r>
          </a:p>
          <a:p>
            <a:pPr algn="ctr">
              <a:lnSpc>
                <a:spcPts val="5180"/>
              </a:lnSpc>
            </a:pPr>
            <a:r>
              <a:rPr lang="en-US" sz="3700" b="true">
                <a:solidFill>
                  <a:srgbClr val="010101"/>
                </a:solidFill>
                <a:latin typeface="Canva Sans Bold"/>
                <a:ea typeface="Canva Sans Bold"/>
                <a:cs typeface="Canva Sans Bold"/>
                <a:sym typeface="Canva Sans Bold"/>
              </a:rPr>
              <a:t>impressions :15290</a:t>
            </a:r>
          </a:p>
          <a:p>
            <a:pPr algn="ctr">
              <a:lnSpc>
                <a:spcPts val="5180"/>
              </a:lnSpc>
            </a:pPr>
            <a:r>
              <a:rPr lang="en-US" sz="3700" b="true">
                <a:solidFill>
                  <a:srgbClr val="010101"/>
                </a:solidFill>
                <a:latin typeface="Canva Sans Bold"/>
                <a:ea typeface="Canva Sans Bold"/>
                <a:cs typeface="Canva Sans Bold"/>
                <a:sym typeface="Canva Sans Bold"/>
              </a:rPr>
              <a:t>messege:42</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93904"/>
            <a:ext cx="15225631" cy="6928279"/>
          </a:xfrm>
          <a:custGeom>
            <a:avLst/>
            <a:gdLst/>
            <a:ahLst/>
            <a:cxnLst/>
            <a:rect r="r" b="b" t="t" l="l"/>
            <a:pathLst>
              <a:path h="6928279" w="15225631">
                <a:moveTo>
                  <a:pt x="0" y="0"/>
                </a:moveTo>
                <a:lnTo>
                  <a:pt x="15225631" y="0"/>
                </a:lnTo>
                <a:lnTo>
                  <a:pt x="15225631" y="6928279"/>
                </a:lnTo>
                <a:lnTo>
                  <a:pt x="0" y="6928279"/>
                </a:lnTo>
                <a:lnTo>
                  <a:pt x="0" y="0"/>
                </a:lnTo>
                <a:close/>
              </a:path>
            </a:pathLst>
          </a:custGeom>
          <a:blipFill>
            <a:blip r:embed="rId2"/>
            <a:stretch>
              <a:fillRect l="-4822" t="-2128" r="0" b="-66"/>
            </a:stretch>
          </a:blipFill>
        </p:spPr>
      </p:sp>
      <p:sp>
        <p:nvSpPr>
          <p:cNvPr name="TextBox 3" id="3"/>
          <p:cNvSpPr txBox="true"/>
          <p:nvPr/>
        </p:nvSpPr>
        <p:spPr>
          <a:xfrm rot="0">
            <a:off x="5917039" y="-297850"/>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5266CE"/>
                </a:solidFill>
                <a:latin typeface="Oswald Bold"/>
                <a:ea typeface="Oswald Bold"/>
                <a:cs typeface="Oswald Bold"/>
                <a:sym typeface="Oswald Bold"/>
              </a:rPr>
              <a:t>RESULTS</a:t>
            </a:r>
          </a:p>
        </p:txBody>
      </p:sp>
      <p:sp>
        <p:nvSpPr>
          <p:cNvPr name="TextBox 4" id="4"/>
          <p:cNvSpPr txBox="true"/>
          <p:nvPr/>
        </p:nvSpPr>
        <p:spPr>
          <a:xfrm rot="0">
            <a:off x="5021521" y="8721437"/>
            <a:ext cx="8244959" cy="1400203"/>
          </a:xfrm>
          <a:prstGeom prst="rect">
            <a:avLst/>
          </a:prstGeom>
        </p:spPr>
        <p:txBody>
          <a:bodyPr anchor="t" rtlCol="false" tIns="0" lIns="0" bIns="0" rIns="0">
            <a:spAutoFit/>
          </a:bodyPr>
          <a:lstStyle/>
          <a:p>
            <a:pPr algn="ctr">
              <a:lnSpc>
                <a:spcPts val="11498"/>
              </a:lnSpc>
              <a:spcBef>
                <a:spcPct val="0"/>
              </a:spcBef>
            </a:pPr>
            <a:r>
              <a:rPr lang="en-US" b="true" sz="8332" spc="816">
                <a:solidFill>
                  <a:srgbClr val="000000"/>
                </a:solidFill>
                <a:latin typeface="Oswald Bold"/>
                <a:ea typeface="Oswald Bold"/>
                <a:cs typeface="Oswald Bold"/>
                <a:sym typeface="Oswald Bold"/>
              </a:rPr>
              <a:t>BEST AGE 18-24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93904"/>
            <a:ext cx="15225631" cy="6928279"/>
          </a:xfrm>
          <a:custGeom>
            <a:avLst/>
            <a:gdLst/>
            <a:ahLst/>
            <a:cxnLst/>
            <a:rect r="r" b="b" t="t" l="l"/>
            <a:pathLst>
              <a:path h="6928279" w="15225631">
                <a:moveTo>
                  <a:pt x="0" y="0"/>
                </a:moveTo>
                <a:lnTo>
                  <a:pt x="15225631" y="0"/>
                </a:lnTo>
                <a:lnTo>
                  <a:pt x="15225631" y="6928279"/>
                </a:lnTo>
                <a:lnTo>
                  <a:pt x="0" y="6928279"/>
                </a:lnTo>
                <a:lnTo>
                  <a:pt x="0" y="0"/>
                </a:lnTo>
                <a:close/>
              </a:path>
            </a:pathLst>
          </a:custGeom>
          <a:blipFill>
            <a:blip r:embed="rId2"/>
            <a:stretch>
              <a:fillRect l="0" t="-5489" r="0" b="-5489"/>
            </a:stretch>
          </a:blipFill>
        </p:spPr>
      </p:sp>
      <p:sp>
        <p:nvSpPr>
          <p:cNvPr name="TextBox 3" id="3"/>
          <p:cNvSpPr txBox="true"/>
          <p:nvPr/>
        </p:nvSpPr>
        <p:spPr>
          <a:xfrm rot="0">
            <a:off x="5917039" y="-297850"/>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5266CE"/>
                </a:solidFill>
                <a:latin typeface="Oswald Bold"/>
                <a:ea typeface="Oswald Bold"/>
                <a:cs typeface="Oswald Bold"/>
                <a:sym typeface="Oswald Bold"/>
              </a:rPr>
              <a:t>RESULTS</a:t>
            </a:r>
          </a:p>
        </p:txBody>
      </p:sp>
      <p:sp>
        <p:nvSpPr>
          <p:cNvPr name="TextBox 4" id="4"/>
          <p:cNvSpPr txBox="true"/>
          <p:nvPr/>
        </p:nvSpPr>
        <p:spPr>
          <a:xfrm rot="0">
            <a:off x="3949660" y="8721437"/>
            <a:ext cx="10388680" cy="1400203"/>
          </a:xfrm>
          <a:prstGeom prst="rect">
            <a:avLst/>
          </a:prstGeom>
        </p:spPr>
        <p:txBody>
          <a:bodyPr anchor="t" rtlCol="false" tIns="0" lIns="0" bIns="0" rIns="0">
            <a:spAutoFit/>
          </a:bodyPr>
          <a:lstStyle/>
          <a:p>
            <a:pPr algn="ctr">
              <a:lnSpc>
                <a:spcPts val="11498"/>
              </a:lnSpc>
              <a:spcBef>
                <a:spcPct val="0"/>
              </a:spcBef>
            </a:pPr>
            <a:r>
              <a:rPr lang="en-US" b="true" sz="8332" spc="816">
                <a:solidFill>
                  <a:srgbClr val="000000"/>
                </a:solidFill>
                <a:latin typeface="Oswald Bold"/>
                <a:ea typeface="Oswald Bold"/>
                <a:cs typeface="Oswald Bold"/>
                <a:sym typeface="Oswald Bold"/>
              </a:rPr>
              <a:t>BEST GENDER: MALE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93904"/>
            <a:ext cx="15225631" cy="7129111"/>
          </a:xfrm>
          <a:custGeom>
            <a:avLst/>
            <a:gdLst/>
            <a:ahLst/>
            <a:cxnLst/>
            <a:rect r="r" b="b" t="t" l="l"/>
            <a:pathLst>
              <a:path h="7129111" w="15225631">
                <a:moveTo>
                  <a:pt x="0" y="0"/>
                </a:moveTo>
                <a:lnTo>
                  <a:pt x="15225631" y="0"/>
                </a:lnTo>
                <a:lnTo>
                  <a:pt x="15225631" y="7129111"/>
                </a:lnTo>
                <a:lnTo>
                  <a:pt x="0" y="7129111"/>
                </a:lnTo>
                <a:lnTo>
                  <a:pt x="0" y="0"/>
                </a:lnTo>
                <a:close/>
              </a:path>
            </a:pathLst>
          </a:custGeom>
          <a:blipFill>
            <a:blip r:embed="rId2"/>
            <a:stretch>
              <a:fillRect l="-1069" t="-739" r="-1069" b="0"/>
            </a:stretch>
          </a:blipFill>
        </p:spPr>
      </p:sp>
      <p:sp>
        <p:nvSpPr>
          <p:cNvPr name="TextBox 3" id="3"/>
          <p:cNvSpPr txBox="true"/>
          <p:nvPr/>
        </p:nvSpPr>
        <p:spPr>
          <a:xfrm rot="0">
            <a:off x="5917039" y="-297850"/>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5266CE"/>
                </a:solidFill>
                <a:latin typeface="Oswald Bold"/>
                <a:ea typeface="Oswald Bold"/>
                <a:cs typeface="Oswald Bold"/>
                <a:sym typeface="Oswald Bold"/>
              </a:rPr>
              <a:t>RESULTS</a:t>
            </a:r>
          </a:p>
        </p:txBody>
      </p:sp>
      <p:sp>
        <p:nvSpPr>
          <p:cNvPr name="TextBox 4" id="4"/>
          <p:cNvSpPr txBox="true"/>
          <p:nvPr/>
        </p:nvSpPr>
        <p:spPr>
          <a:xfrm rot="0">
            <a:off x="3627729" y="5436967"/>
            <a:ext cx="2936436" cy="605687"/>
          </a:xfrm>
          <a:prstGeom prst="rect">
            <a:avLst/>
          </a:prstGeom>
        </p:spPr>
        <p:txBody>
          <a:bodyPr anchor="t" rtlCol="false" tIns="0" lIns="0" bIns="0" rIns="0">
            <a:spAutoFit/>
          </a:bodyPr>
          <a:lstStyle/>
          <a:p>
            <a:pPr algn="ctr">
              <a:lnSpc>
                <a:spcPts val="4955"/>
              </a:lnSpc>
            </a:pPr>
            <a:r>
              <a:rPr lang="en-US" sz="3539" b="true">
                <a:solidFill>
                  <a:srgbClr val="000000"/>
                </a:solidFill>
                <a:latin typeface="Canva Sans Bold"/>
                <a:ea typeface="Canva Sans Bold"/>
                <a:cs typeface="Canva Sans Bold"/>
                <a:sym typeface="Canva Sans Bold"/>
              </a:rPr>
              <a:t>ALEX</a:t>
            </a:r>
          </a:p>
        </p:txBody>
      </p:sp>
      <p:sp>
        <p:nvSpPr>
          <p:cNvPr name="TextBox 5" id="5"/>
          <p:cNvSpPr txBox="true"/>
          <p:nvPr/>
        </p:nvSpPr>
        <p:spPr>
          <a:xfrm rot="0">
            <a:off x="-4478622" y="2370668"/>
            <a:ext cx="1399032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cairo</a:t>
            </a:r>
          </a:p>
        </p:txBody>
      </p:sp>
      <p:sp>
        <p:nvSpPr>
          <p:cNvPr name="TextBox 6" id="6"/>
          <p:cNvSpPr txBox="true"/>
          <p:nvPr/>
        </p:nvSpPr>
        <p:spPr>
          <a:xfrm rot="0">
            <a:off x="475238" y="5677898"/>
            <a:ext cx="1399032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Giza</a:t>
            </a:r>
          </a:p>
        </p:txBody>
      </p:sp>
      <p:sp>
        <p:nvSpPr>
          <p:cNvPr name="TextBox 7" id="7"/>
          <p:cNvSpPr txBox="true"/>
          <p:nvPr/>
        </p:nvSpPr>
        <p:spPr>
          <a:xfrm rot="0">
            <a:off x="8943168" y="5966454"/>
            <a:ext cx="2142684" cy="659057"/>
          </a:xfrm>
          <a:prstGeom prst="rect">
            <a:avLst/>
          </a:prstGeom>
        </p:spPr>
        <p:txBody>
          <a:bodyPr anchor="t" rtlCol="false" tIns="0" lIns="0" bIns="0" rIns="0">
            <a:spAutoFit/>
          </a:bodyPr>
          <a:lstStyle/>
          <a:p>
            <a:pPr algn="ctr">
              <a:lnSpc>
                <a:spcPts val="5358"/>
              </a:lnSpc>
            </a:pPr>
            <a:r>
              <a:rPr lang="en-US" sz="3827" b="true">
                <a:solidFill>
                  <a:srgbClr val="000000"/>
                </a:solidFill>
                <a:latin typeface="Canva Sans Bold"/>
                <a:ea typeface="Canva Sans Bold"/>
                <a:cs typeface="Canva Sans Bold"/>
                <a:sym typeface="Canva Sans Bold"/>
              </a:rPr>
              <a:t>dakahlya</a:t>
            </a:r>
          </a:p>
        </p:txBody>
      </p:sp>
      <p:sp>
        <p:nvSpPr>
          <p:cNvPr name="TextBox 8" id="8"/>
          <p:cNvSpPr txBox="true"/>
          <p:nvPr/>
        </p:nvSpPr>
        <p:spPr>
          <a:xfrm rot="0">
            <a:off x="11485655" y="6257883"/>
            <a:ext cx="1954787" cy="587708"/>
          </a:xfrm>
          <a:prstGeom prst="rect">
            <a:avLst/>
          </a:prstGeom>
        </p:spPr>
        <p:txBody>
          <a:bodyPr anchor="t" rtlCol="false" tIns="0" lIns="0" bIns="0" rIns="0">
            <a:spAutoFit/>
          </a:bodyPr>
          <a:lstStyle/>
          <a:p>
            <a:pPr algn="ctr">
              <a:lnSpc>
                <a:spcPts val="4702"/>
              </a:lnSpc>
            </a:pPr>
            <a:r>
              <a:rPr lang="en-US" sz="3359" b="true">
                <a:solidFill>
                  <a:srgbClr val="000000"/>
                </a:solidFill>
                <a:latin typeface="Canva Sans Bold"/>
                <a:ea typeface="Canva Sans Bold"/>
                <a:cs typeface="Canva Sans Bold"/>
                <a:sym typeface="Canva Sans Bold"/>
              </a:rPr>
              <a:t>gharbya</a:t>
            </a:r>
          </a:p>
        </p:txBody>
      </p:sp>
      <p:sp>
        <p:nvSpPr>
          <p:cNvPr name="TextBox 9" id="9"/>
          <p:cNvSpPr txBox="true"/>
          <p:nvPr/>
        </p:nvSpPr>
        <p:spPr>
          <a:xfrm rot="0">
            <a:off x="14092302" y="6257883"/>
            <a:ext cx="1892939" cy="703033"/>
          </a:xfrm>
          <a:prstGeom prst="rect">
            <a:avLst/>
          </a:prstGeom>
        </p:spPr>
        <p:txBody>
          <a:bodyPr anchor="t" rtlCol="false" tIns="0" lIns="0" bIns="0" rIns="0">
            <a:spAutoFit/>
          </a:bodyPr>
          <a:lstStyle/>
          <a:p>
            <a:pPr algn="ctr">
              <a:lnSpc>
                <a:spcPts val="5762"/>
              </a:lnSpc>
            </a:pPr>
            <a:r>
              <a:rPr lang="en-US" sz="4116" b="true">
                <a:solidFill>
                  <a:srgbClr val="000000"/>
                </a:solidFill>
                <a:latin typeface="Canva Sans Bold"/>
                <a:ea typeface="Canva Sans Bold"/>
                <a:cs typeface="Canva Sans Bold"/>
                <a:sym typeface="Canva Sans Bold"/>
              </a:rPr>
              <a:t>sharqia</a:t>
            </a:r>
          </a:p>
        </p:txBody>
      </p:sp>
      <p:sp>
        <p:nvSpPr>
          <p:cNvPr name="TextBox 10" id="10"/>
          <p:cNvSpPr txBox="true"/>
          <p:nvPr/>
        </p:nvSpPr>
        <p:spPr>
          <a:xfrm rot="0">
            <a:off x="1332413" y="8458649"/>
            <a:ext cx="15221510" cy="1437377"/>
          </a:xfrm>
          <a:prstGeom prst="rect">
            <a:avLst/>
          </a:prstGeom>
        </p:spPr>
        <p:txBody>
          <a:bodyPr anchor="t" rtlCol="false" tIns="0" lIns="0" bIns="0" rIns="0">
            <a:spAutoFit/>
          </a:bodyPr>
          <a:lstStyle/>
          <a:p>
            <a:pPr algn="ctr">
              <a:lnSpc>
                <a:spcPts val="11775"/>
              </a:lnSpc>
            </a:pPr>
            <a:r>
              <a:rPr lang="en-US" sz="8411" b="true">
                <a:solidFill>
                  <a:srgbClr val="000000"/>
                </a:solidFill>
                <a:latin typeface="Canva Sans Bold"/>
                <a:ea typeface="Canva Sans Bold"/>
                <a:cs typeface="Canva Sans Bold"/>
                <a:sym typeface="Canva Sans Bold"/>
              </a:rPr>
              <a:t>best location:Cairo-Alex-Giza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93904"/>
            <a:ext cx="15225631" cy="6928279"/>
          </a:xfrm>
          <a:custGeom>
            <a:avLst/>
            <a:gdLst/>
            <a:ahLst/>
            <a:cxnLst/>
            <a:rect r="r" b="b" t="t" l="l"/>
            <a:pathLst>
              <a:path h="6928279" w="15225631">
                <a:moveTo>
                  <a:pt x="0" y="0"/>
                </a:moveTo>
                <a:lnTo>
                  <a:pt x="15225631" y="0"/>
                </a:lnTo>
                <a:lnTo>
                  <a:pt x="15225631" y="6928279"/>
                </a:lnTo>
                <a:lnTo>
                  <a:pt x="0" y="6928279"/>
                </a:lnTo>
                <a:lnTo>
                  <a:pt x="0" y="0"/>
                </a:lnTo>
                <a:close/>
              </a:path>
            </a:pathLst>
          </a:custGeom>
          <a:blipFill>
            <a:blip r:embed="rId2"/>
            <a:stretch>
              <a:fillRect l="0" t="-1344" r="0" b="-1344"/>
            </a:stretch>
          </a:blipFill>
        </p:spPr>
      </p:sp>
      <p:sp>
        <p:nvSpPr>
          <p:cNvPr name="TextBox 3" id="3"/>
          <p:cNvSpPr txBox="true"/>
          <p:nvPr/>
        </p:nvSpPr>
        <p:spPr>
          <a:xfrm rot="0">
            <a:off x="5917039" y="-297850"/>
            <a:ext cx="6052258"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5266CE"/>
                </a:solidFill>
                <a:latin typeface="Oswald Bold"/>
                <a:ea typeface="Oswald Bold"/>
                <a:cs typeface="Oswald Bold"/>
                <a:sym typeface="Oswald Bold"/>
              </a:rPr>
              <a:t>RESULTS</a:t>
            </a:r>
          </a:p>
        </p:txBody>
      </p:sp>
      <p:sp>
        <p:nvSpPr>
          <p:cNvPr name="TextBox 4" id="4"/>
          <p:cNvSpPr txBox="true"/>
          <p:nvPr/>
        </p:nvSpPr>
        <p:spPr>
          <a:xfrm rot="0">
            <a:off x="2072726" y="8491524"/>
            <a:ext cx="13740885" cy="1400203"/>
          </a:xfrm>
          <a:prstGeom prst="rect">
            <a:avLst/>
          </a:prstGeom>
        </p:spPr>
        <p:txBody>
          <a:bodyPr anchor="t" rtlCol="false" tIns="0" lIns="0" bIns="0" rIns="0">
            <a:spAutoFit/>
          </a:bodyPr>
          <a:lstStyle/>
          <a:p>
            <a:pPr algn="ctr">
              <a:lnSpc>
                <a:spcPts val="11498"/>
              </a:lnSpc>
              <a:spcBef>
                <a:spcPct val="0"/>
              </a:spcBef>
            </a:pPr>
            <a:r>
              <a:rPr lang="en-US" b="true" sz="8332" spc="816">
                <a:solidFill>
                  <a:srgbClr val="000000"/>
                </a:solidFill>
                <a:latin typeface="Oswald Bold"/>
                <a:ea typeface="Oswald Bold"/>
                <a:cs typeface="Oswald Bold"/>
                <a:sym typeface="Oswald Bold"/>
              </a:rPr>
              <a:t>BEST PLACMENT : STORIES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50183" y="3554524"/>
            <a:ext cx="6827256" cy="5703776"/>
          </a:xfrm>
          <a:custGeom>
            <a:avLst/>
            <a:gdLst/>
            <a:ahLst/>
            <a:cxnLst/>
            <a:rect r="r" b="b" t="t" l="l"/>
            <a:pathLst>
              <a:path h="5703776" w="6827256">
                <a:moveTo>
                  <a:pt x="0" y="0"/>
                </a:moveTo>
                <a:lnTo>
                  <a:pt x="6827256" y="0"/>
                </a:lnTo>
                <a:lnTo>
                  <a:pt x="6827256" y="5703776"/>
                </a:lnTo>
                <a:lnTo>
                  <a:pt x="0" y="5703776"/>
                </a:lnTo>
                <a:lnTo>
                  <a:pt x="0" y="0"/>
                </a:lnTo>
                <a:close/>
              </a:path>
            </a:pathLst>
          </a:custGeom>
          <a:blipFill>
            <a:blip r:embed="rId2"/>
            <a:stretch>
              <a:fillRect l="0" t="-28268" r="0" b="-131943"/>
            </a:stretch>
          </a:blipFill>
        </p:spPr>
      </p:sp>
      <p:sp>
        <p:nvSpPr>
          <p:cNvPr name="Freeform 3" id="3"/>
          <p:cNvSpPr/>
          <p:nvPr/>
        </p:nvSpPr>
        <p:spPr>
          <a:xfrm flipH="false" flipV="false" rot="0">
            <a:off x="10421706" y="3593719"/>
            <a:ext cx="7866294" cy="6042119"/>
          </a:xfrm>
          <a:custGeom>
            <a:avLst/>
            <a:gdLst/>
            <a:ahLst/>
            <a:cxnLst/>
            <a:rect r="r" b="b" t="t" l="l"/>
            <a:pathLst>
              <a:path h="6042119" w="7866294">
                <a:moveTo>
                  <a:pt x="0" y="0"/>
                </a:moveTo>
                <a:lnTo>
                  <a:pt x="7866294" y="0"/>
                </a:lnTo>
                <a:lnTo>
                  <a:pt x="7866294" y="6042119"/>
                </a:lnTo>
                <a:lnTo>
                  <a:pt x="0" y="6042119"/>
                </a:lnTo>
                <a:lnTo>
                  <a:pt x="0" y="0"/>
                </a:lnTo>
                <a:close/>
              </a:path>
            </a:pathLst>
          </a:custGeom>
          <a:blipFill>
            <a:blip r:embed="rId3"/>
            <a:stretch>
              <a:fillRect l="0" t="-36391" r="0" b="-146632"/>
            </a:stretch>
          </a:blipFill>
        </p:spPr>
      </p:sp>
      <p:sp>
        <p:nvSpPr>
          <p:cNvPr name="TextBox 4" id="4"/>
          <p:cNvSpPr txBox="true"/>
          <p:nvPr/>
        </p:nvSpPr>
        <p:spPr>
          <a:xfrm rot="0">
            <a:off x="5590987" y="-161925"/>
            <a:ext cx="8506873"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BC1823"/>
                </a:solidFill>
                <a:latin typeface="Oswald Bold"/>
                <a:ea typeface="Oswald Bold"/>
                <a:cs typeface="Oswald Bold"/>
                <a:sym typeface="Oswald Bold"/>
              </a:rPr>
              <a:t>FOLLOWERS</a:t>
            </a:r>
            <a:r>
              <a:rPr lang="en-US" b="true" sz="9431" spc="924">
                <a:solidFill>
                  <a:srgbClr val="231F20"/>
                </a:solidFill>
                <a:latin typeface="Oswald Bold"/>
                <a:ea typeface="Oswald Bold"/>
                <a:cs typeface="Oswald Bold"/>
                <a:sym typeface="Oswald Bold"/>
              </a:rPr>
              <a:t> </a:t>
            </a:r>
          </a:p>
        </p:txBody>
      </p:sp>
      <p:sp>
        <p:nvSpPr>
          <p:cNvPr name="TextBox 5" id="5"/>
          <p:cNvSpPr txBox="true"/>
          <p:nvPr/>
        </p:nvSpPr>
        <p:spPr>
          <a:xfrm rot="0">
            <a:off x="1697914" y="1622043"/>
            <a:ext cx="4419957" cy="1594138"/>
          </a:xfrm>
          <a:prstGeom prst="rect">
            <a:avLst/>
          </a:prstGeom>
        </p:spPr>
        <p:txBody>
          <a:bodyPr anchor="t" rtlCol="false" tIns="0" lIns="0" bIns="0" rIns="0">
            <a:spAutoFit/>
          </a:bodyPr>
          <a:lstStyle/>
          <a:p>
            <a:pPr algn="ctr">
              <a:lnSpc>
                <a:spcPts val="13015"/>
              </a:lnSpc>
              <a:spcBef>
                <a:spcPct val="0"/>
              </a:spcBef>
            </a:pPr>
            <a:r>
              <a:rPr lang="en-US" b="true" sz="9431" spc="924">
                <a:solidFill>
                  <a:srgbClr val="231F20"/>
                </a:solidFill>
                <a:latin typeface="Oswald Bold"/>
                <a:ea typeface="Oswald Bold"/>
                <a:cs typeface="Oswald Bold"/>
                <a:sym typeface="Oswald Bold"/>
              </a:rPr>
              <a:t>BEFORE</a:t>
            </a:r>
          </a:p>
        </p:txBody>
      </p:sp>
      <p:sp>
        <p:nvSpPr>
          <p:cNvPr name="TextBox 6" id="6"/>
          <p:cNvSpPr txBox="true"/>
          <p:nvPr/>
        </p:nvSpPr>
        <p:spPr>
          <a:xfrm rot="0">
            <a:off x="12577904" y="1634935"/>
            <a:ext cx="3553897" cy="1594138"/>
          </a:xfrm>
          <a:prstGeom prst="rect">
            <a:avLst/>
          </a:prstGeom>
        </p:spPr>
        <p:txBody>
          <a:bodyPr anchor="t" rtlCol="false" tIns="0" lIns="0" bIns="0" rIns="0">
            <a:spAutoFit/>
          </a:bodyPr>
          <a:lstStyle/>
          <a:p>
            <a:pPr algn="ctr">
              <a:lnSpc>
                <a:spcPts val="13015"/>
              </a:lnSpc>
              <a:spcBef>
                <a:spcPct val="0"/>
              </a:spcBef>
            </a:pPr>
            <a:r>
              <a:rPr lang="en-US" b="true" sz="9431" spc="924">
                <a:solidFill>
                  <a:srgbClr val="231F20"/>
                </a:solidFill>
                <a:latin typeface="Oswald Bold"/>
                <a:ea typeface="Oswald Bold"/>
                <a:cs typeface="Oswald Bold"/>
                <a:sym typeface="Oswald Bold"/>
              </a:rPr>
              <a:t>AFTER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428951" y="634063"/>
            <a:ext cx="11430097" cy="1400203"/>
          </a:xfrm>
          <a:prstGeom prst="rect">
            <a:avLst/>
          </a:prstGeom>
        </p:spPr>
        <p:txBody>
          <a:bodyPr anchor="t" rtlCol="false" tIns="0" lIns="0" bIns="0" rIns="0">
            <a:spAutoFit/>
          </a:bodyPr>
          <a:lstStyle/>
          <a:p>
            <a:pPr algn="l" marL="0" indent="0" lvl="0">
              <a:lnSpc>
                <a:spcPts val="11498"/>
              </a:lnSpc>
              <a:spcBef>
                <a:spcPct val="0"/>
              </a:spcBef>
            </a:pPr>
            <a:r>
              <a:rPr lang="en-US" b="true" sz="8332" spc="816">
                <a:solidFill>
                  <a:srgbClr val="231F20"/>
                </a:solidFill>
                <a:latin typeface="Oswald Bold"/>
                <a:ea typeface="Oswald Bold"/>
                <a:cs typeface="Oswald Bold"/>
                <a:sym typeface="Oswald Bold"/>
              </a:rPr>
              <a:t>RECOMMENDATIONS</a:t>
            </a:r>
          </a:p>
        </p:txBody>
      </p:sp>
      <p:sp>
        <p:nvSpPr>
          <p:cNvPr name="TextBox 3" id="3"/>
          <p:cNvSpPr txBox="true"/>
          <p:nvPr/>
        </p:nvSpPr>
        <p:spPr>
          <a:xfrm rot="0">
            <a:off x="1714476" y="2531044"/>
            <a:ext cx="14859049" cy="6402559"/>
          </a:xfrm>
          <a:prstGeom prst="rect">
            <a:avLst/>
          </a:prstGeom>
        </p:spPr>
        <p:txBody>
          <a:bodyPr anchor="t" rtlCol="false" tIns="0" lIns="0" bIns="0" rIns="0">
            <a:spAutoFit/>
          </a:bodyPr>
          <a:lstStyle/>
          <a:p>
            <a:pPr algn="l" marL="875639" indent="-437819" lvl="1">
              <a:lnSpc>
                <a:spcPts val="5678"/>
              </a:lnSpc>
              <a:buFont typeface="Arial"/>
              <a:buChar char="•"/>
            </a:pPr>
            <a:r>
              <a:rPr lang="en-US" b="true" sz="4055">
                <a:solidFill>
                  <a:srgbClr val="010101"/>
                </a:solidFill>
                <a:latin typeface="Canva Sans Bold"/>
                <a:ea typeface="Canva Sans Bold"/>
                <a:cs typeface="Canva Sans Bold"/>
                <a:sym typeface="Canva Sans Bold"/>
              </a:rPr>
              <a:t>We will focus on Cairo, Alexandria and Giza as a primary targeted area and Other governorates as a secondary targeted area.</a:t>
            </a:r>
          </a:p>
          <a:p>
            <a:pPr algn="l" marL="875639" indent="-437819" lvl="1">
              <a:lnSpc>
                <a:spcPts val="5678"/>
              </a:lnSpc>
              <a:buFont typeface="Arial"/>
              <a:buChar char="•"/>
            </a:pPr>
            <a:r>
              <a:rPr lang="en-US" b="true" sz="4055">
                <a:solidFill>
                  <a:srgbClr val="010101"/>
                </a:solidFill>
                <a:latin typeface="Canva Sans Bold"/>
                <a:ea typeface="Canva Sans Bold"/>
                <a:cs typeface="Canva Sans Bold"/>
                <a:sym typeface="Canva Sans Bold"/>
              </a:rPr>
              <a:t>The top engaged age range is 18 to 24, so it’ll be our primary targeted age group.</a:t>
            </a:r>
          </a:p>
          <a:p>
            <a:pPr algn="l" marL="875639" indent="-437819" lvl="1">
              <a:lnSpc>
                <a:spcPts val="5678"/>
              </a:lnSpc>
              <a:buFont typeface="Arial"/>
              <a:buChar char="•"/>
            </a:pPr>
            <a:r>
              <a:rPr lang="en-US" b="true" sz="4055">
                <a:solidFill>
                  <a:srgbClr val="010101"/>
                </a:solidFill>
                <a:latin typeface="Canva Sans Bold"/>
                <a:ea typeface="Canva Sans Bold"/>
                <a:cs typeface="Canva Sans Bold"/>
                <a:sym typeface="Canva Sans Bold"/>
              </a:rPr>
              <a:t>Top engaged gender are males, so it will be primary targeted gender.</a:t>
            </a:r>
          </a:p>
          <a:p>
            <a:pPr algn="l" marL="875639" indent="-437819" lvl="1">
              <a:lnSpc>
                <a:spcPts val="5678"/>
              </a:lnSpc>
              <a:buFont typeface="Arial"/>
              <a:buChar char="•"/>
            </a:pPr>
            <a:r>
              <a:rPr lang="en-US" b="true" sz="4055">
                <a:solidFill>
                  <a:srgbClr val="010101"/>
                </a:solidFill>
                <a:latin typeface="Canva Sans Bold"/>
                <a:ea typeface="Canva Sans Bold"/>
                <a:cs typeface="Canva Sans Bold"/>
                <a:sym typeface="Canva Sans Bold"/>
              </a:rPr>
              <a:t>To run the campaign more days with higher budget.</a:t>
            </a:r>
          </a:p>
          <a:p>
            <a:pPr algn="l" marL="875639" indent="-437819" lvl="1">
              <a:lnSpc>
                <a:spcPts val="5678"/>
              </a:lnSpc>
              <a:buFont typeface="Arial"/>
              <a:buChar char="•"/>
            </a:pPr>
            <a:r>
              <a:rPr lang="en-US" b="true" sz="4055">
                <a:solidFill>
                  <a:srgbClr val="010101"/>
                </a:solidFill>
                <a:latin typeface="Canva Sans Bold"/>
                <a:ea typeface="Canva Sans Bold"/>
                <a:cs typeface="Canva Sans Bold"/>
                <a:sym typeface="Canva Sans Bold"/>
              </a:rPr>
              <a:t>Top engaged posting type is stories.</a:t>
            </a:r>
          </a:p>
        </p:txBody>
      </p:sp>
      <p:sp>
        <p:nvSpPr>
          <p:cNvPr name="Freeform 4" id="4"/>
          <p:cNvSpPr/>
          <p:nvPr/>
        </p:nvSpPr>
        <p:spPr>
          <a:xfrm flipH="false" flipV="false" rot="0">
            <a:off x="-8452835" y="-5445939"/>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BCBCB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1948998"/>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1" id="11"/>
          <p:cNvGrpSpPr/>
          <p:nvPr/>
        </p:nvGrpSpPr>
        <p:grpSpPr>
          <a:xfrm rot="0">
            <a:off x="2142191" y="5777447"/>
            <a:ext cx="9610044" cy="1948998"/>
            <a:chOff x="0" y="0"/>
            <a:chExt cx="3682024" cy="746746"/>
          </a:xfrm>
        </p:grpSpPr>
        <p:sp>
          <p:nvSpPr>
            <p:cNvPr name="Freeform 12" id="12"/>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3" id="13"/>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419242" y="616280"/>
            <a:ext cx="6043175" cy="9054440"/>
          </a:xfrm>
          <a:custGeom>
            <a:avLst/>
            <a:gdLst/>
            <a:ahLst/>
            <a:cxnLst/>
            <a:rect r="r" b="b" t="t" l="l"/>
            <a:pathLst>
              <a:path h="9054440" w="6043175">
                <a:moveTo>
                  <a:pt x="0" y="0"/>
                </a:moveTo>
                <a:lnTo>
                  <a:pt x="6043175" y="0"/>
                </a:lnTo>
                <a:lnTo>
                  <a:pt x="6043175" y="9054440"/>
                </a:lnTo>
                <a:lnTo>
                  <a:pt x="0" y="9054440"/>
                </a:lnTo>
                <a:lnTo>
                  <a:pt x="0" y="0"/>
                </a:lnTo>
                <a:close/>
              </a:path>
            </a:pathLst>
          </a:custGeom>
          <a:blipFill>
            <a:blip r:embed="rId6"/>
            <a:stretch>
              <a:fillRect l="-26298" t="0" r="-23530" b="0"/>
            </a:stretch>
          </a:blipFill>
        </p:spPr>
      </p:sp>
      <p:sp>
        <p:nvSpPr>
          <p:cNvPr name="TextBox 16" id="16"/>
          <p:cNvSpPr txBox="true"/>
          <p:nvPr/>
        </p:nvSpPr>
        <p:spPr>
          <a:xfrm rot="0">
            <a:off x="1512069" y="395513"/>
            <a:ext cx="11013210" cy="1686342"/>
          </a:xfrm>
          <a:prstGeom prst="rect">
            <a:avLst/>
          </a:prstGeom>
        </p:spPr>
        <p:txBody>
          <a:bodyPr anchor="t" rtlCol="false" tIns="0" lIns="0" bIns="0" rIns="0">
            <a:spAutoFit/>
          </a:bodyPr>
          <a:lstStyle/>
          <a:p>
            <a:pPr algn="l">
              <a:lnSpc>
                <a:spcPts val="13774"/>
              </a:lnSpc>
            </a:pPr>
            <a:r>
              <a:rPr lang="en-US" b="true" sz="9981" spc="978">
                <a:solidFill>
                  <a:srgbClr val="231F20"/>
                </a:solidFill>
                <a:latin typeface="Oswald Bold"/>
                <a:ea typeface="Oswald Bold"/>
                <a:cs typeface="Oswald Bold"/>
                <a:sym typeface="Oswald Bold"/>
              </a:rPr>
              <a:t>BRAND OVERVIE</a:t>
            </a:r>
            <a:r>
              <a:rPr lang="en-US" b="true" sz="9981" spc="978">
                <a:solidFill>
                  <a:srgbClr val="FCFCFC"/>
                </a:solidFill>
                <a:latin typeface="Oswald Bold"/>
                <a:ea typeface="Oswald Bold"/>
                <a:cs typeface="Oswald Bold"/>
                <a:sym typeface="Oswald Bold"/>
              </a:rPr>
              <a:t>W</a:t>
            </a:r>
          </a:p>
        </p:txBody>
      </p:sp>
      <p:sp>
        <p:nvSpPr>
          <p:cNvPr name="TextBox 17" id="17"/>
          <p:cNvSpPr txBox="true"/>
          <p:nvPr/>
        </p:nvSpPr>
        <p:spPr>
          <a:xfrm rot="0">
            <a:off x="2570752" y="3877909"/>
            <a:ext cx="8470327" cy="928640"/>
          </a:xfrm>
          <a:prstGeom prst="rect">
            <a:avLst/>
          </a:prstGeom>
        </p:spPr>
        <p:txBody>
          <a:bodyPr anchor="t" rtlCol="false" tIns="0" lIns="0" bIns="0" rIns="0">
            <a:spAutoFit/>
          </a:bodyPr>
          <a:lstStyle/>
          <a:p>
            <a:pPr algn="l" marL="0" indent="0" lvl="0">
              <a:lnSpc>
                <a:spcPts val="3740"/>
              </a:lnSpc>
              <a:spcBef>
                <a:spcPct val="0"/>
              </a:spcBef>
            </a:pPr>
            <a:r>
              <a:rPr lang="en-US" sz="2710" spc="265">
                <a:solidFill>
                  <a:srgbClr val="231F20"/>
                </a:solidFill>
                <a:latin typeface="Glacial Indifference"/>
                <a:ea typeface="Glacial Indifference"/>
                <a:cs typeface="Glacial Indifference"/>
                <a:sym typeface="Glacial Indifference"/>
              </a:rPr>
              <a:t>Seventy8ight is a brand that caters to fashion, lifestyle, and creative culture</a:t>
            </a:r>
          </a:p>
        </p:txBody>
      </p:sp>
      <p:sp>
        <p:nvSpPr>
          <p:cNvPr name="TextBox 18" id="18"/>
          <p:cNvSpPr txBox="true"/>
          <p:nvPr/>
        </p:nvSpPr>
        <p:spPr>
          <a:xfrm rot="0">
            <a:off x="2570752" y="6025689"/>
            <a:ext cx="8470327" cy="1395365"/>
          </a:xfrm>
          <a:prstGeom prst="rect">
            <a:avLst/>
          </a:prstGeom>
        </p:spPr>
        <p:txBody>
          <a:bodyPr anchor="t" rtlCol="false" tIns="0" lIns="0" bIns="0" rIns="0">
            <a:spAutoFit/>
          </a:bodyPr>
          <a:lstStyle/>
          <a:p>
            <a:pPr algn="l" marL="0" indent="0" lvl="0">
              <a:lnSpc>
                <a:spcPts val="3740"/>
              </a:lnSpc>
              <a:spcBef>
                <a:spcPct val="0"/>
              </a:spcBef>
            </a:pPr>
            <a:r>
              <a:rPr lang="en-US" sz="2710" spc="265">
                <a:solidFill>
                  <a:srgbClr val="231F20"/>
                </a:solidFill>
                <a:latin typeface="Glacial Indifference"/>
                <a:ea typeface="Glacial Indifference"/>
                <a:cs typeface="Glacial Indifference"/>
                <a:sym typeface="Glacial Indifference"/>
              </a:rPr>
              <a:t>it offers products like T-shirts, hoodies, sweatpants, shorts, and more fashionable clothing.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028700" y="2033675"/>
            <a:ext cx="5229137" cy="2820346"/>
            <a:chOff x="0" y="0"/>
            <a:chExt cx="1790106" cy="965497"/>
          </a:xfrm>
        </p:grpSpPr>
        <p:sp>
          <p:nvSpPr>
            <p:cNvPr name="Freeform 3" id="3"/>
            <p:cNvSpPr/>
            <p:nvPr/>
          </p:nvSpPr>
          <p:spPr>
            <a:xfrm flipH="false" flipV="false" rot="0">
              <a:off x="0" y="0"/>
              <a:ext cx="1790105" cy="965497"/>
            </a:xfrm>
            <a:custGeom>
              <a:avLst/>
              <a:gdLst/>
              <a:ahLst/>
              <a:cxnLst/>
              <a:rect r="r" b="b" t="t" l="l"/>
              <a:pathLst>
                <a:path h="965497" w="1790105">
                  <a:moveTo>
                    <a:pt x="1790105" y="0"/>
                  </a:moveTo>
                  <a:lnTo>
                    <a:pt x="0" y="0"/>
                  </a:lnTo>
                  <a:lnTo>
                    <a:pt x="0" y="777537"/>
                  </a:lnTo>
                  <a:lnTo>
                    <a:pt x="157480" y="777537"/>
                  </a:lnTo>
                  <a:lnTo>
                    <a:pt x="157480" y="965497"/>
                  </a:lnTo>
                  <a:lnTo>
                    <a:pt x="463550" y="777537"/>
                  </a:lnTo>
                  <a:lnTo>
                    <a:pt x="1790105" y="777537"/>
                  </a:lnTo>
                  <a:lnTo>
                    <a:pt x="1790105" y="0"/>
                  </a:lnTo>
                  <a:close/>
                </a:path>
              </a:pathLst>
            </a:custGeom>
            <a:solidFill>
              <a:srgbClr val="CCCCCC"/>
            </a:solidFill>
          </p:spPr>
        </p:sp>
        <p:sp>
          <p:nvSpPr>
            <p:cNvPr name="TextBox 4" id="4"/>
            <p:cNvSpPr txBox="true"/>
            <p:nvPr/>
          </p:nvSpPr>
          <p:spPr>
            <a:xfrm>
              <a:off x="0" y="-19050"/>
              <a:ext cx="1790106" cy="794047"/>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3140305" y="4809466"/>
            <a:ext cx="5981844" cy="2374297"/>
            <a:chOff x="0" y="0"/>
            <a:chExt cx="2047782" cy="812800"/>
          </a:xfrm>
        </p:grpSpPr>
        <p:sp>
          <p:nvSpPr>
            <p:cNvPr name="Freeform 6" id="6"/>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7" id="7"/>
            <p:cNvSpPr txBox="true"/>
            <p:nvPr/>
          </p:nvSpPr>
          <p:spPr>
            <a:xfrm>
              <a:off x="0" y="-19050"/>
              <a:ext cx="2047782" cy="6413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887923">
            <a:off x="-3337416" y="7234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887923">
            <a:off x="13230757" y="-4720814"/>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333169" y="8069439"/>
            <a:ext cx="2094695" cy="2377721"/>
            <a:chOff x="0" y="0"/>
            <a:chExt cx="551689" cy="626231"/>
          </a:xfrm>
        </p:grpSpPr>
        <p:sp>
          <p:nvSpPr>
            <p:cNvPr name="Freeform 11" id="11"/>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2" id="12"/>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224419" y="-1349021"/>
            <a:ext cx="2094695" cy="2377721"/>
            <a:chOff x="0" y="0"/>
            <a:chExt cx="551689" cy="626231"/>
          </a:xfrm>
        </p:grpSpPr>
        <p:sp>
          <p:nvSpPr>
            <p:cNvPr name="Freeform 14" id="1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5" id="1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1355323" y="2208626"/>
            <a:ext cx="4575891" cy="1914299"/>
          </a:xfrm>
          <a:custGeom>
            <a:avLst/>
            <a:gdLst/>
            <a:ahLst/>
            <a:cxnLst/>
            <a:rect r="r" b="b" t="t" l="l"/>
            <a:pathLst>
              <a:path h="1914299" w="4575891">
                <a:moveTo>
                  <a:pt x="0" y="0"/>
                </a:moveTo>
                <a:lnTo>
                  <a:pt x="4575891" y="0"/>
                </a:lnTo>
                <a:lnTo>
                  <a:pt x="4575891" y="1914299"/>
                </a:lnTo>
                <a:lnTo>
                  <a:pt x="0" y="1914299"/>
                </a:lnTo>
                <a:lnTo>
                  <a:pt x="0" y="0"/>
                </a:lnTo>
                <a:close/>
              </a:path>
            </a:pathLst>
          </a:custGeom>
          <a:blipFill>
            <a:blip r:embed="rId4"/>
            <a:stretch>
              <a:fillRect l="0" t="0" r="0" b="0"/>
            </a:stretch>
          </a:blipFill>
        </p:spPr>
      </p:sp>
      <p:sp>
        <p:nvSpPr>
          <p:cNvPr name="Freeform 17" id="17"/>
          <p:cNvSpPr/>
          <p:nvPr/>
        </p:nvSpPr>
        <p:spPr>
          <a:xfrm flipH="false" flipV="false" rot="0">
            <a:off x="3430592" y="5030293"/>
            <a:ext cx="5001243" cy="1314280"/>
          </a:xfrm>
          <a:custGeom>
            <a:avLst/>
            <a:gdLst/>
            <a:ahLst/>
            <a:cxnLst/>
            <a:rect r="r" b="b" t="t" l="l"/>
            <a:pathLst>
              <a:path h="1314280" w="5001243">
                <a:moveTo>
                  <a:pt x="0" y="0"/>
                </a:moveTo>
                <a:lnTo>
                  <a:pt x="5001244" y="0"/>
                </a:lnTo>
                <a:lnTo>
                  <a:pt x="5001244" y="1314281"/>
                </a:lnTo>
                <a:lnTo>
                  <a:pt x="0" y="1314281"/>
                </a:lnTo>
                <a:lnTo>
                  <a:pt x="0" y="0"/>
                </a:lnTo>
                <a:close/>
              </a:path>
            </a:pathLst>
          </a:custGeom>
          <a:blipFill>
            <a:blip r:embed="rId5"/>
            <a:stretch>
              <a:fillRect l="0" t="0" r="0" b="0"/>
            </a:stretch>
          </a:blipFill>
        </p:spPr>
      </p:sp>
      <p:grpSp>
        <p:nvGrpSpPr>
          <p:cNvPr name="Group 18" id="18"/>
          <p:cNvGrpSpPr/>
          <p:nvPr/>
        </p:nvGrpSpPr>
        <p:grpSpPr>
          <a:xfrm rot="0">
            <a:off x="9144000" y="2086765"/>
            <a:ext cx="5981844" cy="2374297"/>
            <a:chOff x="0" y="0"/>
            <a:chExt cx="2047782" cy="812800"/>
          </a:xfrm>
        </p:grpSpPr>
        <p:sp>
          <p:nvSpPr>
            <p:cNvPr name="Freeform 19" id="19"/>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20" id="20"/>
            <p:cNvSpPr txBox="true"/>
            <p:nvPr/>
          </p:nvSpPr>
          <p:spPr>
            <a:xfrm>
              <a:off x="0" y="-19050"/>
              <a:ext cx="2047782" cy="6413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1277456" y="5030293"/>
            <a:ext cx="5981844" cy="2374297"/>
            <a:chOff x="0" y="0"/>
            <a:chExt cx="2047782" cy="812800"/>
          </a:xfrm>
        </p:grpSpPr>
        <p:sp>
          <p:nvSpPr>
            <p:cNvPr name="Freeform 22" id="22"/>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23" id="23"/>
            <p:cNvSpPr txBox="true"/>
            <p:nvPr/>
          </p:nvSpPr>
          <p:spPr>
            <a:xfrm>
              <a:off x="0" y="-19050"/>
              <a:ext cx="2047782" cy="641350"/>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6257837" y="7639409"/>
            <a:ext cx="5981844" cy="2374297"/>
            <a:chOff x="0" y="0"/>
            <a:chExt cx="2047782" cy="812800"/>
          </a:xfrm>
        </p:grpSpPr>
        <p:sp>
          <p:nvSpPr>
            <p:cNvPr name="Freeform 25" id="25"/>
            <p:cNvSpPr/>
            <p:nvPr/>
          </p:nvSpPr>
          <p:spPr>
            <a:xfrm flipH="false" flipV="false" rot="0">
              <a:off x="0" y="0"/>
              <a:ext cx="2047782" cy="812800"/>
            </a:xfrm>
            <a:custGeom>
              <a:avLst/>
              <a:gdLst/>
              <a:ahLst/>
              <a:cxnLst/>
              <a:rect r="r" b="b" t="t" l="l"/>
              <a:pathLst>
                <a:path h="812800" w="2047782">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name="TextBox 26" id="26"/>
            <p:cNvSpPr txBox="true"/>
            <p:nvPr/>
          </p:nvSpPr>
          <p:spPr>
            <a:xfrm>
              <a:off x="0" y="-19050"/>
              <a:ext cx="2047782" cy="641350"/>
            </a:xfrm>
            <a:prstGeom prst="rect">
              <a:avLst/>
            </a:prstGeom>
          </p:spPr>
          <p:txBody>
            <a:bodyPr anchor="ctr" rtlCol="false" tIns="50800" lIns="50800" bIns="50800" rIns="50800"/>
            <a:lstStyle/>
            <a:p>
              <a:pPr algn="ctr">
                <a:lnSpc>
                  <a:spcPts val="2859"/>
                </a:lnSpc>
              </a:pPr>
            </a:p>
          </p:txBody>
        </p:sp>
      </p:grpSp>
      <p:sp>
        <p:nvSpPr>
          <p:cNvPr name="Freeform 27" id="27"/>
          <p:cNvSpPr/>
          <p:nvPr/>
        </p:nvSpPr>
        <p:spPr>
          <a:xfrm flipH="false" flipV="false" rot="0">
            <a:off x="6673151" y="8010884"/>
            <a:ext cx="5151216" cy="1086695"/>
          </a:xfrm>
          <a:custGeom>
            <a:avLst/>
            <a:gdLst/>
            <a:ahLst/>
            <a:cxnLst/>
            <a:rect r="r" b="b" t="t" l="l"/>
            <a:pathLst>
              <a:path h="1086695" w="5151216">
                <a:moveTo>
                  <a:pt x="0" y="0"/>
                </a:moveTo>
                <a:lnTo>
                  <a:pt x="5151216" y="0"/>
                </a:lnTo>
                <a:lnTo>
                  <a:pt x="5151216" y="1086695"/>
                </a:lnTo>
                <a:lnTo>
                  <a:pt x="0" y="1086695"/>
                </a:lnTo>
                <a:lnTo>
                  <a:pt x="0" y="0"/>
                </a:lnTo>
                <a:close/>
              </a:path>
            </a:pathLst>
          </a:custGeom>
          <a:blipFill>
            <a:blip r:embed="rId6"/>
            <a:stretch>
              <a:fillRect l="0" t="0" r="0" b="0"/>
            </a:stretch>
          </a:blipFill>
        </p:spPr>
      </p:sp>
      <p:sp>
        <p:nvSpPr>
          <p:cNvPr name="Freeform 28" id="28"/>
          <p:cNvSpPr/>
          <p:nvPr/>
        </p:nvSpPr>
        <p:spPr>
          <a:xfrm flipH="false" flipV="false" rot="0">
            <a:off x="11789709" y="5323253"/>
            <a:ext cx="4957338" cy="1346724"/>
          </a:xfrm>
          <a:custGeom>
            <a:avLst/>
            <a:gdLst/>
            <a:ahLst/>
            <a:cxnLst/>
            <a:rect r="r" b="b" t="t" l="l"/>
            <a:pathLst>
              <a:path h="1346724" w="4957338">
                <a:moveTo>
                  <a:pt x="0" y="0"/>
                </a:moveTo>
                <a:lnTo>
                  <a:pt x="4957338" y="0"/>
                </a:lnTo>
                <a:lnTo>
                  <a:pt x="4957338" y="1346724"/>
                </a:lnTo>
                <a:lnTo>
                  <a:pt x="0" y="1346724"/>
                </a:lnTo>
                <a:lnTo>
                  <a:pt x="0" y="0"/>
                </a:lnTo>
                <a:close/>
              </a:path>
            </a:pathLst>
          </a:custGeom>
          <a:blipFill>
            <a:blip r:embed="rId7"/>
            <a:stretch>
              <a:fillRect l="0" t="0" r="0" b="0"/>
            </a:stretch>
          </a:blipFill>
        </p:spPr>
      </p:sp>
      <p:sp>
        <p:nvSpPr>
          <p:cNvPr name="Freeform 29" id="29"/>
          <p:cNvSpPr/>
          <p:nvPr/>
        </p:nvSpPr>
        <p:spPr>
          <a:xfrm flipH="false" flipV="false" rot="0">
            <a:off x="9505920" y="2454015"/>
            <a:ext cx="5258004" cy="1185628"/>
          </a:xfrm>
          <a:custGeom>
            <a:avLst/>
            <a:gdLst/>
            <a:ahLst/>
            <a:cxnLst/>
            <a:rect r="r" b="b" t="t" l="l"/>
            <a:pathLst>
              <a:path h="1185628" w="5258004">
                <a:moveTo>
                  <a:pt x="0" y="0"/>
                </a:moveTo>
                <a:lnTo>
                  <a:pt x="5258004" y="0"/>
                </a:lnTo>
                <a:lnTo>
                  <a:pt x="5258004" y="1185628"/>
                </a:lnTo>
                <a:lnTo>
                  <a:pt x="0" y="1185628"/>
                </a:lnTo>
                <a:lnTo>
                  <a:pt x="0" y="0"/>
                </a:lnTo>
                <a:close/>
              </a:path>
            </a:pathLst>
          </a:custGeom>
          <a:blipFill>
            <a:blip r:embed="rId8"/>
            <a:stretch>
              <a:fillRect l="0" t="0" r="0" b="0"/>
            </a:stretch>
          </a:blipFill>
        </p:spPr>
      </p:sp>
      <p:sp>
        <p:nvSpPr>
          <p:cNvPr name="TextBox 30" id="30"/>
          <p:cNvSpPr txBox="true"/>
          <p:nvPr/>
        </p:nvSpPr>
        <p:spPr>
          <a:xfrm rot="0">
            <a:off x="2087547" y="91425"/>
            <a:ext cx="9537014"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u="none">
                <a:solidFill>
                  <a:srgbClr val="231F20"/>
                </a:solidFill>
                <a:latin typeface="Oswald Bold"/>
                <a:ea typeface="Oswald Bold"/>
                <a:cs typeface="Oswald Bold"/>
                <a:sym typeface="Oswald Bold"/>
              </a:rPr>
              <a:t>TESTIMONIALS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2362213" y="-8111207"/>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644446" y="7922110"/>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3022136"/>
            <a:ext cx="5124581" cy="5269492"/>
          </a:xfrm>
          <a:custGeom>
            <a:avLst/>
            <a:gdLst/>
            <a:ahLst/>
            <a:cxnLst/>
            <a:rect r="r" b="b" t="t" l="l"/>
            <a:pathLst>
              <a:path h="5269492" w="5124581">
                <a:moveTo>
                  <a:pt x="0" y="0"/>
                </a:moveTo>
                <a:lnTo>
                  <a:pt x="5124581" y="0"/>
                </a:lnTo>
                <a:lnTo>
                  <a:pt x="5124581" y="5269492"/>
                </a:lnTo>
                <a:lnTo>
                  <a:pt x="0" y="5269492"/>
                </a:lnTo>
                <a:lnTo>
                  <a:pt x="0" y="0"/>
                </a:lnTo>
                <a:close/>
              </a:path>
            </a:pathLst>
          </a:custGeom>
          <a:blipFill>
            <a:blip r:embed="rId7"/>
            <a:stretch>
              <a:fillRect l="0" t="0" r="0" b="0"/>
            </a:stretch>
          </a:blipFill>
        </p:spPr>
      </p:sp>
      <p:sp>
        <p:nvSpPr>
          <p:cNvPr name="Freeform 6" id="6"/>
          <p:cNvSpPr/>
          <p:nvPr/>
        </p:nvSpPr>
        <p:spPr>
          <a:xfrm flipH="false" flipV="false" rot="0">
            <a:off x="7339718" y="2887322"/>
            <a:ext cx="4259834" cy="5326739"/>
          </a:xfrm>
          <a:custGeom>
            <a:avLst/>
            <a:gdLst/>
            <a:ahLst/>
            <a:cxnLst/>
            <a:rect r="r" b="b" t="t" l="l"/>
            <a:pathLst>
              <a:path h="5326739" w="4259834">
                <a:moveTo>
                  <a:pt x="0" y="0"/>
                </a:moveTo>
                <a:lnTo>
                  <a:pt x="4259834" y="0"/>
                </a:lnTo>
                <a:lnTo>
                  <a:pt x="4259834" y="5326740"/>
                </a:lnTo>
                <a:lnTo>
                  <a:pt x="0" y="5326740"/>
                </a:lnTo>
                <a:lnTo>
                  <a:pt x="0" y="0"/>
                </a:lnTo>
                <a:close/>
              </a:path>
            </a:pathLst>
          </a:custGeom>
          <a:blipFill>
            <a:blip r:embed="rId8"/>
            <a:stretch>
              <a:fillRect l="0" t="0" r="0" b="0"/>
            </a:stretch>
          </a:blipFill>
        </p:spPr>
      </p:sp>
      <p:sp>
        <p:nvSpPr>
          <p:cNvPr name="TextBox 7" id="7"/>
          <p:cNvSpPr txBox="true"/>
          <p:nvPr/>
        </p:nvSpPr>
        <p:spPr>
          <a:xfrm rot="0">
            <a:off x="781147" y="866775"/>
            <a:ext cx="7082615"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FOLLOW 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688380" y="2500150"/>
            <a:ext cx="5405647" cy="4890823"/>
          </a:xfrm>
          <a:custGeom>
            <a:avLst/>
            <a:gdLst/>
            <a:ahLst/>
            <a:cxnLst/>
            <a:rect r="r" b="b" t="t" l="l"/>
            <a:pathLst>
              <a:path h="4890823" w="5405647">
                <a:moveTo>
                  <a:pt x="0" y="0"/>
                </a:moveTo>
                <a:lnTo>
                  <a:pt x="5405646" y="0"/>
                </a:lnTo>
                <a:lnTo>
                  <a:pt x="5405646" y="4890823"/>
                </a:lnTo>
                <a:lnTo>
                  <a:pt x="0" y="489082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3105671" y="-4476750"/>
            <a:ext cx="8132749" cy="8345172"/>
          </a:xfrm>
          <a:custGeom>
            <a:avLst/>
            <a:gdLst/>
            <a:ahLst/>
            <a:cxnLst/>
            <a:rect r="r" b="b" t="t" l="l"/>
            <a:pathLst>
              <a:path h="8345172" w="8132749">
                <a:moveTo>
                  <a:pt x="0" y="0"/>
                </a:moveTo>
                <a:lnTo>
                  <a:pt x="8132749" y="0"/>
                </a:lnTo>
                <a:lnTo>
                  <a:pt x="8132749" y="8345172"/>
                </a:lnTo>
                <a:lnTo>
                  <a:pt x="0" y="83451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373" y="5305649"/>
            <a:ext cx="14744386" cy="4170648"/>
            <a:chOff x="0" y="0"/>
            <a:chExt cx="19659181" cy="5560864"/>
          </a:xfrm>
        </p:grpSpPr>
        <p:sp>
          <p:nvSpPr>
            <p:cNvPr name="TextBox 5" id="5"/>
            <p:cNvSpPr txBox="true"/>
            <p:nvPr/>
          </p:nvSpPr>
          <p:spPr>
            <a:xfrm rot="0">
              <a:off x="0" y="2864433"/>
              <a:ext cx="19659181" cy="2696431"/>
            </a:xfrm>
            <a:prstGeom prst="rect">
              <a:avLst/>
            </a:prstGeom>
          </p:spPr>
          <p:txBody>
            <a:bodyPr anchor="t" rtlCol="false" tIns="0" lIns="0" bIns="0" rIns="0">
              <a:spAutoFit/>
            </a:bodyPr>
            <a:lstStyle/>
            <a:p>
              <a:pPr algn="ctr">
                <a:lnSpc>
                  <a:spcPts val="13908"/>
                </a:lnSpc>
              </a:pPr>
              <a:r>
                <a:rPr lang="en-US" sz="15454" spc="-1128">
                  <a:solidFill>
                    <a:srgbClr val="D3370E"/>
                  </a:solidFill>
                  <a:latin typeface="Touvlo"/>
                  <a:ea typeface="Touvlo"/>
                  <a:cs typeface="Touvlo"/>
                  <a:sym typeface="Touvlo"/>
                </a:rPr>
                <a:t>meets the quality</a:t>
              </a:r>
              <a:r>
                <a:rPr lang="en-US" sz="15454" spc="-1128">
                  <a:solidFill>
                    <a:srgbClr val="8B61C2"/>
                  </a:solidFill>
                  <a:latin typeface="Touvlo"/>
                  <a:ea typeface="Touvlo"/>
                  <a:cs typeface="Touvlo"/>
                  <a:sym typeface="Touvlo"/>
                </a:rPr>
                <a:t> </a:t>
              </a:r>
            </a:p>
          </p:txBody>
        </p:sp>
        <p:sp>
          <p:nvSpPr>
            <p:cNvPr name="TextBox 6" id="6"/>
            <p:cNvSpPr txBox="true"/>
            <p:nvPr/>
          </p:nvSpPr>
          <p:spPr>
            <a:xfrm rot="0">
              <a:off x="0" y="647700"/>
              <a:ext cx="15184963" cy="2791993"/>
            </a:xfrm>
            <a:prstGeom prst="rect">
              <a:avLst/>
            </a:prstGeom>
          </p:spPr>
          <p:txBody>
            <a:bodyPr anchor="t" rtlCol="false" tIns="0" lIns="0" bIns="0" rIns="0">
              <a:spAutoFit/>
            </a:bodyPr>
            <a:lstStyle/>
            <a:p>
              <a:pPr algn="ctr">
                <a:lnSpc>
                  <a:spcPts val="13476"/>
                </a:lnSpc>
              </a:pPr>
              <a:r>
                <a:rPr lang="en-US" b="true" sz="16845" i="true" spc="-555">
                  <a:solidFill>
                    <a:srgbClr val="010101"/>
                  </a:solidFill>
                  <a:latin typeface="Tex Gyre Termes Bold Italics"/>
                  <a:ea typeface="Tex Gyre Termes Bold Italics"/>
                  <a:cs typeface="Tex Gyre Termes Bold Italics"/>
                  <a:sym typeface="Tex Gyre Termes Bold Italics"/>
                </a:rPr>
                <a:t>where style,</a:t>
              </a:r>
              <a:r>
                <a:rPr lang="en-US" b="true" sz="16845" i="true" spc="-555">
                  <a:solidFill>
                    <a:srgbClr val="CFD8DC"/>
                  </a:solidFill>
                  <a:latin typeface="Tex Gyre Termes Bold Italics"/>
                  <a:ea typeface="Tex Gyre Termes Bold Italics"/>
                  <a:cs typeface="Tex Gyre Termes Bold Italics"/>
                  <a:sym typeface="Tex Gyre Termes Bold Italics"/>
                </a:rPr>
                <a:t> </a:t>
              </a:r>
            </a:p>
          </p:txBody>
        </p:sp>
      </p:grpSp>
      <p:sp>
        <p:nvSpPr>
          <p:cNvPr name="TextBox 7" id="7"/>
          <p:cNvSpPr txBox="true"/>
          <p:nvPr/>
        </p:nvSpPr>
        <p:spPr>
          <a:xfrm rot="0">
            <a:off x="568234" y="-399857"/>
            <a:ext cx="17151531" cy="2170713"/>
          </a:xfrm>
          <a:prstGeom prst="rect">
            <a:avLst/>
          </a:prstGeom>
        </p:spPr>
        <p:txBody>
          <a:bodyPr anchor="t" rtlCol="false" tIns="0" lIns="0" bIns="0" rIns="0">
            <a:spAutoFit/>
          </a:bodyPr>
          <a:lstStyle/>
          <a:p>
            <a:pPr algn="ctr">
              <a:lnSpc>
                <a:spcPts val="15804"/>
              </a:lnSpc>
            </a:pPr>
            <a:r>
              <a:rPr lang="en-US" b="true" sz="11288">
                <a:solidFill>
                  <a:srgbClr val="363636">
                    <a:alpha val="63922"/>
                  </a:srgbClr>
                </a:solidFill>
                <a:latin typeface="The Seasons Bold"/>
                <a:ea typeface="The Seasons Bold"/>
                <a:cs typeface="The Seasons Bold"/>
                <a:sym typeface="The Seasons Bold"/>
              </a:rPr>
              <a:t>logo &amp; Slogan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924948" y="-5091811"/>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54966" y="-3799091"/>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893475" y="3510391"/>
            <a:ext cx="9034431" cy="2529323"/>
            <a:chOff x="0" y="0"/>
            <a:chExt cx="1744696" cy="488453"/>
          </a:xfrm>
        </p:grpSpPr>
        <p:sp>
          <p:nvSpPr>
            <p:cNvPr name="Freeform 9" id="9"/>
            <p:cNvSpPr/>
            <p:nvPr/>
          </p:nvSpPr>
          <p:spPr>
            <a:xfrm flipH="false" flipV="false" rot="0">
              <a:off x="0" y="0"/>
              <a:ext cx="1744696" cy="488453"/>
            </a:xfrm>
            <a:custGeom>
              <a:avLst/>
              <a:gdLst/>
              <a:ahLst/>
              <a:cxnLst/>
              <a:rect r="r" b="b" t="t" l="l"/>
              <a:pathLst>
                <a:path h="488453" w="1744696">
                  <a:moveTo>
                    <a:pt x="0" y="0"/>
                  </a:moveTo>
                  <a:lnTo>
                    <a:pt x="1744696" y="0"/>
                  </a:lnTo>
                  <a:lnTo>
                    <a:pt x="1744696" y="488453"/>
                  </a:lnTo>
                  <a:lnTo>
                    <a:pt x="0" y="488453"/>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1744696" cy="507503"/>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2179166" y="6468339"/>
            <a:ext cx="9034431" cy="3620900"/>
            <a:chOff x="0" y="0"/>
            <a:chExt cx="1744696" cy="699255"/>
          </a:xfrm>
        </p:grpSpPr>
        <p:sp>
          <p:nvSpPr>
            <p:cNvPr name="Freeform 12" id="12"/>
            <p:cNvSpPr/>
            <p:nvPr/>
          </p:nvSpPr>
          <p:spPr>
            <a:xfrm flipH="false" flipV="false" rot="0">
              <a:off x="0" y="0"/>
              <a:ext cx="1744696" cy="699255"/>
            </a:xfrm>
            <a:custGeom>
              <a:avLst/>
              <a:gdLst/>
              <a:ahLst/>
              <a:cxnLst/>
              <a:rect r="r" b="b" t="t" l="l"/>
              <a:pathLst>
                <a:path h="699255" w="1744696">
                  <a:moveTo>
                    <a:pt x="0" y="0"/>
                  </a:moveTo>
                  <a:lnTo>
                    <a:pt x="1744696" y="0"/>
                  </a:lnTo>
                  <a:lnTo>
                    <a:pt x="1744696" y="699255"/>
                  </a:lnTo>
                  <a:lnTo>
                    <a:pt x="0" y="699255"/>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718305"/>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032236" y="1092895"/>
            <a:ext cx="14223528"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VISION AND MISSION</a:t>
            </a:r>
          </a:p>
        </p:txBody>
      </p:sp>
      <p:sp>
        <p:nvSpPr>
          <p:cNvPr name="TextBox 15" id="15"/>
          <p:cNvSpPr txBox="true"/>
          <p:nvPr/>
        </p:nvSpPr>
        <p:spPr>
          <a:xfrm rot="0">
            <a:off x="7225366" y="3730709"/>
            <a:ext cx="8370651" cy="2041063"/>
          </a:xfrm>
          <a:prstGeom prst="rect">
            <a:avLst/>
          </a:prstGeom>
        </p:spPr>
        <p:txBody>
          <a:bodyPr anchor="t" rtlCol="false" tIns="0" lIns="0" bIns="0" rIns="0">
            <a:spAutoFit/>
          </a:bodyPr>
          <a:lstStyle/>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To become Egypt's leading youth fashion brand, known for combining high-quality, trendy designs with affordability, and creating a vibrant community where young people can express their unique style with confidence.</a:t>
            </a:r>
          </a:p>
        </p:txBody>
      </p:sp>
      <p:sp>
        <p:nvSpPr>
          <p:cNvPr name="TextBox 16" id="16"/>
          <p:cNvSpPr txBox="true"/>
          <p:nvPr/>
        </p:nvSpPr>
        <p:spPr>
          <a:xfrm rot="0">
            <a:off x="2440166" y="6620083"/>
            <a:ext cx="8512431" cy="3269788"/>
          </a:xfrm>
          <a:prstGeom prst="rect">
            <a:avLst/>
          </a:prstGeom>
        </p:spPr>
        <p:txBody>
          <a:bodyPr anchor="t" rtlCol="false" tIns="0" lIns="0" bIns="0" rIns="0">
            <a:spAutoFit/>
          </a:bodyPr>
          <a:lstStyle/>
          <a:p>
            <a:pPr algn="l" marL="514126" indent="-257063" lvl="1">
              <a:lnSpc>
                <a:spcPts val="3286"/>
              </a:lnSpc>
              <a:buFont typeface="Arial"/>
              <a:buChar char="•"/>
            </a:pPr>
            <a:r>
              <a:rPr lang="en-US" sz="2381" spc="233">
                <a:solidFill>
                  <a:srgbClr val="000000"/>
                </a:solidFill>
                <a:latin typeface="Glacial Indifference"/>
                <a:ea typeface="Glacial Indifference"/>
                <a:cs typeface="Glacial Indifference"/>
                <a:sym typeface="Glacial Indifference"/>
              </a:rPr>
              <a:t>Our mission is to offer high-quality, stylish clothing that resonates with the youth of Egypt. We are committed to providing exceptional customer experiences both online and offline, fostering a sense of individuality through our unique designs, and contributing to the fashion industry with innovative and accessible fashion solutions.</a:t>
            </a:r>
          </a:p>
        </p:txBody>
      </p:sp>
      <p:grpSp>
        <p:nvGrpSpPr>
          <p:cNvPr name="Group 17" id="17"/>
          <p:cNvGrpSpPr/>
          <p:nvPr/>
        </p:nvGrpSpPr>
        <p:grpSpPr>
          <a:xfrm rot="0">
            <a:off x="12054969" y="7922484"/>
            <a:ext cx="3739960" cy="712610"/>
            <a:chOff x="0" y="0"/>
            <a:chExt cx="985010" cy="187683"/>
          </a:xfrm>
        </p:grpSpPr>
        <p:sp>
          <p:nvSpPr>
            <p:cNvPr name="Freeform 18" id="18"/>
            <p:cNvSpPr/>
            <p:nvPr/>
          </p:nvSpPr>
          <p:spPr>
            <a:xfrm flipH="false" flipV="false" rot="0">
              <a:off x="0" y="0"/>
              <a:ext cx="985010" cy="187683"/>
            </a:xfrm>
            <a:custGeom>
              <a:avLst/>
              <a:gdLst/>
              <a:ahLst/>
              <a:cxnLst/>
              <a:rect r="r" b="b" t="t" l="l"/>
              <a:pathLst>
                <a:path h="187683" w="985010">
                  <a:moveTo>
                    <a:pt x="0" y="0"/>
                  </a:moveTo>
                  <a:lnTo>
                    <a:pt x="985010" y="0"/>
                  </a:lnTo>
                  <a:lnTo>
                    <a:pt x="985010" y="187683"/>
                  </a:lnTo>
                  <a:lnTo>
                    <a:pt x="0" y="187683"/>
                  </a:lnTo>
                  <a:close/>
                </a:path>
              </a:pathLst>
            </a:custGeom>
            <a:solidFill>
              <a:srgbClr val="1A1A1A"/>
            </a:solidFill>
          </p:spPr>
        </p:sp>
        <p:sp>
          <p:nvSpPr>
            <p:cNvPr name="TextBox 19" id="19"/>
            <p:cNvSpPr txBox="true"/>
            <p:nvPr/>
          </p:nvSpPr>
          <p:spPr>
            <a:xfrm>
              <a:off x="0" y="-66675"/>
              <a:ext cx="985010" cy="254358"/>
            </a:xfrm>
            <a:prstGeom prst="rect">
              <a:avLst/>
            </a:prstGeom>
          </p:spPr>
          <p:txBody>
            <a:bodyPr anchor="ctr" rtlCol="false" tIns="50800" lIns="50800" bIns="50800" rIns="50800"/>
            <a:lstStyle/>
            <a:p>
              <a:pPr algn="ctr" marL="0" indent="0" lvl="0">
                <a:lnSpc>
                  <a:spcPts val="4942"/>
                </a:lnSpc>
                <a:spcBef>
                  <a:spcPct val="0"/>
                </a:spcBef>
              </a:pPr>
              <a:r>
                <a:rPr lang="en-US" b="true" sz="3581" spc="35">
                  <a:solidFill>
                    <a:srgbClr val="FFFFFF"/>
                  </a:solidFill>
                  <a:latin typeface="Glacial Indifference Bold"/>
                  <a:ea typeface="Glacial Indifference Bold"/>
                  <a:cs typeface="Glacial Indifference Bold"/>
                  <a:sym typeface="Glacial Indifference Bold"/>
                </a:rPr>
                <a:t>Mission</a:t>
              </a:r>
            </a:p>
          </p:txBody>
        </p:sp>
      </p:grpSp>
      <p:grpSp>
        <p:nvGrpSpPr>
          <p:cNvPr name="Group 20" id="20"/>
          <p:cNvGrpSpPr/>
          <p:nvPr/>
        </p:nvGrpSpPr>
        <p:grpSpPr>
          <a:xfrm rot="0">
            <a:off x="2440166" y="4418748"/>
            <a:ext cx="3739960" cy="712610"/>
            <a:chOff x="0" y="0"/>
            <a:chExt cx="985010" cy="187683"/>
          </a:xfrm>
        </p:grpSpPr>
        <p:sp>
          <p:nvSpPr>
            <p:cNvPr name="Freeform 21" id="21"/>
            <p:cNvSpPr/>
            <p:nvPr/>
          </p:nvSpPr>
          <p:spPr>
            <a:xfrm flipH="false" flipV="false" rot="0">
              <a:off x="0" y="0"/>
              <a:ext cx="985010" cy="187683"/>
            </a:xfrm>
            <a:custGeom>
              <a:avLst/>
              <a:gdLst/>
              <a:ahLst/>
              <a:cxnLst/>
              <a:rect r="r" b="b" t="t" l="l"/>
              <a:pathLst>
                <a:path h="187683" w="985010">
                  <a:moveTo>
                    <a:pt x="0" y="0"/>
                  </a:moveTo>
                  <a:lnTo>
                    <a:pt x="985010" y="0"/>
                  </a:lnTo>
                  <a:lnTo>
                    <a:pt x="985010" y="187683"/>
                  </a:lnTo>
                  <a:lnTo>
                    <a:pt x="0" y="187683"/>
                  </a:lnTo>
                  <a:close/>
                </a:path>
              </a:pathLst>
            </a:custGeom>
            <a:solidFill>
              <a:srgbClr val="1A1A1A"/>
            </a:solidFill>
          </p:spPr>
        </p:sp>
        <p:sp>
          <p:nvSpPr>
            <p:cNvPr name="TextBox 22" id="22"/>
            <p:cNvSpPr txBox="true"/>
            <p:nvPr/>
          </p:nvSpPr>
          <p:spPr>
            <a:xfrm>
              <a:off x="0" y="-66675"/>
              <a:ext cx="985010" cy="254358"/>
            </a:xfrm>
            <a:prstGeom prst="rect">
              <a:avLst/>
            </a:prstGeom>
          </p:spPr>
          <p:txBody>
            <a:bodyPr anchor="ctr" rtlCol="false" tIns="50800" lIns="50800" bIns="50800" rIns="50800"/>
            <a:lstStyle/>
            <a:p>
              <a:pPr algn="ctr" marL="0" indent="0" lvl="0">
                <a:lnSpc>
                  <a:spcPts val="4942"/>
                </a:lnSpc>
                <a:spcBef>
                  <a:spcPct val="0"/>
                </a:spcBef>
              </a:pPr>
              <a:r>
                <a:rPr lang="en-US" b="true" sz="3581" spc="35">
                  <a:solidFill>
                    <a:srgbClr val="FFFFFF"/>
                  </a:solidFill>
                  <a:latin typeface="Glacial Indifference Bold"/>
                  <a:ea typeface="Glacial Indifference Bold"/>
                  <a:cs typeface="Glacial Indifference Bold"/>
                  <a:sym typeface="Glacial Indifference Bold"/>
                </a:rPr>
                <a:t>Vision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311576" y="353824"/>
            <a:ext cx="17664849" cy="8893391"/>
            <a:chOff x="0" y="0"/>
            <a:chExt cx="4698834" cy="2365634"/>
          </a:xfrm>
        </p:grpSpPr>
        <p:sp>
          <p:nvSpPr>
            <p:cNvPr name="Freeform 3" id="3"/>
            <p:cNvSpPr/>
            <p:nvPr/>
          </p:nvSpPr>
          <p:spPr>
            <a:xfrm flipH="false" flipV="false" rot="0">
              <a:off x="0" y="0"/>
              <a:ext cx="4698834" cy="2365634"/>
            </a:xfrm>
            <a:custGeom>
              <a:avLst/>
              <a:gdLst/>
              <a:ahLst/>
              <a:cxnLst/>
              <a:rect r="r" b="b" t="t" l="l"/>
              <a:pathLst>
                <a:path h="2365634" w="4698834">
                  <a:moveTo>
                    <a:pt x="2191" y="0"/>
                  </a:moveTo>
                  <a:lnTo>
                    <a:pt x="4696643" y="0"/>
                  </a:lnTo>
                  <a:cubicBezTo>
                    <a:pt x="4697224" y="0"/>
                    <a:pt x="4697781" y="231"/>
                    <a:pt x="4698192" y="642"/>
                  </a:cubicBezTo>
                  <a:cubicBezTo>
                    <a:pt x="4698603" y="1053"/>
                    <a:pt x="4698834" y="1610"/>
                    <a:pt x="4698834" y="2191"/>
                  </a:cubicBezTo>
                  <a:lnTo>
                    <a:pt x="4698834" y="2363443"/>
                  </a:lnTo>
                  <a:cubicBezTo>
                    <a:pt x="4698834" y="2364024"/>
                    <a:pt x="4698603" y="2364581"/>
                    <a:pt x="4698192" y="2364992"/>
                  </a:cubicBezTo>
                  <a:cubicBezTo>
                    <a:pt x="4697781" y="2365403"/>
                    <a:pt x="4697224" y="2365634"/>
                    <a:pt x="4696643" y="2365634"/>
                  </a:cubicBezTo>
                  <a:lnTo>
                    <a:pt x="2191" y="2365634"/>
                  </a:lnTo>
                  <a:cubicBezTo>
                    <a:pt x="1610" y="2365634"/>
                    <a:pt x="1053" y="2365403"/>
                    <a:pt x="642" y="2364992"/>
                  </a:cubicBezTo>
                  <a:cubicBezTo>
                    <a:pt x="231" y="2364581"/>
                    <a:pt x="0" y="2364024"/>
                    <a:pt x="0" y="2363443"/>
                  </a:cubicBezTo>
                  <a:lnTo>
                    <a:pt x="0" y="2191"/>
                  </a:lnTo>
                  <a:cubicBezTo>
                    <a:pt x="0" y="1610"/>
                    <a:pt x="231" y="1053"/>
                    <a:pt x="642" y="642"/>
                  </a:cubicBezTo>
                  <a:cubicBezTo>
                    <a:pt x="1053" y="231"/>
                    <a:pt x="1610" y="0"/>
                    <a:pt x="2191" y="0"/>
                  </a:cubicBezTo>
                  <a:close/>
                </a:path>
              </a:pathLst>
            </a:custGeom>
            <a:solidFill>
              <a:srgbClr val="FFFFFF"/>
            </a:solidFill>
            <a:ln cap="sq">
              <a:noFill/>
              <a:prstDash val="sysDot"/>
              <a:miter/>
            </a:ln>
          </p:spPr>
        </p:sp>
        <p:sp>
          <p:nvSpPr>
            <p:cNvPr name="TextBox 4" id="4"/>
            <p:cNvSpPr txBox="true"/>
            <p:nvPr/>
          </p:nvSpPr>
          <p:spPr>
            <a:xfrm>
              <a:off x="0" y="0"/>
              <a:ext cx="4698834" cy="2365634"/>
            </a:xfrm>
            <a:prstGeom prst="rect">
              <a:avLst/>
            </a:prstGeom>
          </p:spPr>
          <p:txBody>
            <a:bodyPr anchor="ctr" rtlCol="false" tIns="50800" lIns="50800" bIns="50800" rIns="50800"/>
            <a:lstStyle/>
            <a:p>
              <a:pPr algn="ctr">
                <a:lnSpc>
                  <a:spcPts val="1679"/>
                </a:lnSpc>
              </a:pPr>
            </a:p>
          </p:txBody>
        </p:sp>
      </p:grpSp>
      <p:sp>
        <p:nvSpPr>
          <p:cNvPr name="AutoShape 5" id="5"/>
          <p:cNvSpPr/>
          <p:nvPr/>
        </p:nvSpPr>
        <p:spPr>
          <a:xfrm>
            <a:off x="250236" y="3575846"/>
            <a:ext cx="3565498" cy="0"/>
          </a:xfrm>
          <a:prstGeom prst="line">
            <a:avLst/>
          </a:prstGeom>
          <a:ln cap="flat" w="19050">
            <a:solidFill>
              <a:srgbClr val="6D6B6B"/>
            </a:solidFill>
            <a:prstDash val="sysDot"/>
            <a:headEnd type="none" len="sm" w="sm"/>
            <a:tailEnd type="none" len="sm" w="sm"/>
          </a:ln>
        </p:spPr>
      </p:sp>
      <p:sp>
        <p:nvSpPr>
          <p:cNvPr name="AutoShape 6" id="6"/>
          <p:cNvSpPr/>
          <p:nvPr/>
        </p:nvSpPr>
        <p:spPr>
          <a:xfrm>
            <a:off x="14365548" y="3537938"/>
            <a:ext cx="3489683" cy="0"/>
          </a:xfrm>
          <a:prstGeom prst="line">
            <a:avLst/>
          </a:prstGeom>
          <a:ln cap="flat" w="19050">
            <a:solidFill>
              <a:srgbClr val="6D6B6B"/>
            </a:solidFill>
            <a:prstDash val="sysDot"/>
            <a:headEnd type="none" len="sm" w="sm"/>
            <a:tailEnd type="none" len="sm" w="sm"/>
          </a:ln>
        </p:spPr>
      </p:sp>
      <p:sp>
        <p:nvSpPr>
          <p:cNvPr name="AutoShape 7" id="7"/>
          <p:cNvSpPr/>
          <p:nvPr/>
        </p:nvSpPr>
        <p:spPr>
          <a:xfrm>
            <a:off x="3815734" y="559278"/>
            <a:ext cx="0" cy="5901393"/>
          </a:xfrm>
          <a:prstGeom prst="line">
            <a:avLst/>
          </a:prstGeom>
          <a:ln cap="flat" w="19050">
            <a:solidFill>
              <a:srgbClr val="6D6B6B"/>
            </a:solidFill>
            <a:prstDash val="sysDot"/>
            <a:headEnd type="none" len="sm" w="sm"/>
            <a:tailEnd type="none" len="sm" w="sm"/>
          </a:ln>
        </p:spPr>
      </p:sp>
      <p:sp>
        <p:nvSpPr>
          <p:cNvPr name="AutoShape 8" id="8"/>
          <p:cNvSpPr/>
          <p:nvPr/>
        </p:nvSpPr>
        <p:spPr>
          <a:xfrm>
            <a:off x="7381232" y="725529"/>
            <a:ext cx="0" cy="5901393"/>
          </a:xfrm>
          <a:prstGeom prst="line">
            <a:avLst/>
          </a:prstGeom>
          <a:ln cap="flat" w="19050">
            <a:solidFill>
              <a:srgbClr val="6D6B6B"/>
            </a:solidFill>
            <a:prstDash val="sysDot"/>
            <a:headEnd type="none" len="sm" w="sm"/>
            <a:tailEnd type="none" len="sm" w="sm"/>
          </a:ln>
        </p:spPr>
      </p:sp>
      <p:sp>
        <p:nvSpPr>
          <p:cNvPr name="AutoShape 9" id="9"/>
          <p:cNvSpPr/>
          <p:nvPr/>
        </p:nvSpPr>
        <p:spPr>
          <a:xfrm>
            <a:off x="10885390" y="674626"/>
            <a:ext cx="0" cy="5901393"/>
          </a:xfrm>
          <a:prstGeom prst="line">
            <a:avLst/>
          </a:prstGeom>
          <a:ln cap="flat" w="19050">
            <a:solidFill>
              <a:srgbClr val="6D6B6B"/>
            </a:solidFill>
            <a:prstDash val="sysDot"/>
            <a:headEnd type="none" len="sm" w="sm"/>
            <a:tailEnd type="none" len="sm" w="sm"/>
          </a:ln>
        </p:spPr>
      </p:sp>
      <p:sp>
        <p:nvSpPr>
          <p:cNvPr name="AutoShape 10" id="10"/>
          <p:cNvSpPr/>
          <p:nvPr/>
        </p:nvSpPr>
        <p:spPr>
          <a:xfrm>
            <a:off x="14365548" y="596767"/>
            <a:ext cx="0" cy="5901393"/>
          </a:xfrm>
          <a:prstGeom prst="line">
            <a:avLst/>
          </a:prstGeom>
          <a:ln cap="flat" w="19050">
            <a:solidFill>
              <a:srgbClr val="6D6B6B"/>
            </a:solidFill>
            <a:prstDash val="sysDot"/>
            <a:headEnd type="none" len="sm" w="sm"/>
            <a:tailEnd type="none" len="sm" w="sm"/>
          </a:ln>
        </p:spPr>
      </p:sp>
      <p:sp>
        <p:nvSpPr>
          <p:cNvPr name="AutoShape 11" id="11"/>
          <p:cNvSpPr/>
          <p:nvPr/>
        </p:nvSpPr>
        <p:spPr>
          <a:xfrm>
            <a:off x="9144000" y="6783648"/>
            <a:ext cx="0" cy="2463567"/>
          </a:xfrm>
          <a:prstGeom prst="line">
            <a:avLst/>
          </a:prstGeom>
          <a:ln cap="flat" w="19050">
            <a:solidFill>
              <a:srgbClr val="6D6B6B"/>
            </a:solidFill>
            <a:prstDash val="sysDot"/>
            <a:headEnd type="none" len="sm" w="sm"/>
            <a:tailEnd type="none" len="sm" w="sm"/>
          </a:ln>
        </p:spPr>
      </p:sp>
      <p:sp>
        <p:nvSpPr>
          <p:cNvPr name="TextBox 12" id="12"/>
          <p:cNvSpPr txBox="true"/>
          <p:nvPr/>
        </p:nvSpPr>
        <p:spPr>
          <a:xfrm rot="0">
            <a:off x="530847" y="497842"/>
            <a:ext cx="3214090"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Partners</a:t>
            </a:r>
          </a:p>
        </p:txBody>
      </p:sp>
      <p:sp>
        <p:nvSpPr>
          <p:cNvPr name="Freeform 13" id="13"/>
          <p:cNvSpPr/>
          <p:nvPr/>
        </p:nvSpPr>
        <p:spPr>
          <a:xfrm flipH="false" flipV="false" rot="0">
            <a:off x="3183433" y="532420"/>
            <a:ext cx="435130" cy="360108"/>
          </a:xfrm>
          <a:custGeom>
            <a:avLst/>
            <a:gdLst/>
            <a:ahLst/>
            <a:cxnLst/>
            <a:rect r="r" b="b" t="t" l="l"/>
            <a:pathLst>
              <a:path h="360108" w="435130">
                <a:moveTo>
                  <a:pt x="0" y="0"/>
                </a:moveTo>
                <a:lnTo>
                  <a:pt x="435130" y="0"/>
                </a:lnTo>
                <a:lnTo>
                  <a:pt x="435130" y="360107"/>
                </a:lnTo>
                <a:lnTo>
                  <a:pt x="0" y="360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190001" y="600593"/>
            <a:ext cx="337090" cy="345895"/>
          </a:xfrm>
          <a:custGeom>
            <a:avLst/>
            <a:gdLst/>
            <a:ahLst/>
            <a:cxnLst/>
            <a:rect r="r" b="b" t="t" l="l"/>
            <a:pathLst>
              <a:path h="345895" w="337090">
                <a:moveTo>
                  <a:pt x="0" y="0"/>
                </a:moveTo>
                <a:lnTo>
                  <a:pt x="337091" y="0"/>
                </a:lnTo>
                <a:lnTo>
                  <a:pt x="337091" y="345895"/>
                </a:lnTo>
                <a:lnTo>
                  <a:pt x="0" y="345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a:off x="320567" y="6783648"/>
            <a:ext cx="17656298" cy="0"/>
          </a:xfrm>
          <a:prstGeom prst="line">
            <a:avLst/>
          </a:prstGeom>
          <a:ln cap="flat" w="19050">
            <a:solidFill>
              <a:srgbClr val="6D6B6B"/>
            </a:solidFill>
            <a:prstDash val="sysDot"/>
            <a:headEnd type="none" len="sm" w="sm"/>
            <a:tailEnd type="none" len="sm" w="sm"/>
          </a:ln>
        </p:spPr>
      </p:sp>
      <p:sp>
        <p:nvSpPr>
          <p:cNvPr name="Freeform 16" id="16"/>
          <p:cNvSpPr/>
          <p:nvPr/>
        </p:nvSpPr>
        <p:spPr>
          <a:xfrm flipH="false" flipV="false" rot="0">
            <a:off x="6545915" y="600593"/>
            <a:ext cx="390449" cy="341465"/>
          </a:xfrm>
          <a:custGeom>
            <a:avLst/>
            <a:gdLst/>
            <a:ahLst/>
            <a:cxnLst/>
            <a:rect r="r" b="b" t="t" l="l"/>
            <a:pathLst>
              <a:path h="341465" w="390449">
                <a:moveTo>
                  <a:pt x="0" y="0"/>
                </a:moveTo>
                <a:lnTo>
                  <a:pt x="390449" y="0"/>
                </a:lnTo>
                <a:lnTo>
                  <a:pt x="390449" y="341465"/>
                </a:lnTo>
                <a:lnTo>
                  <a:pt x="0" y="341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7460215" y="546632"/>
            <a:ext cx="282691" cy="321240"/>
          </a:xfrm>
          <a:custGeom>
            <a:avLst/>
            <a:gdLst/>
            <a:ahLst/>
            <a:cxnLst/>
            <a:rect r="r" b="b" t="t" l="l"/>
            <a:pathLst>
              <a:path h="321240" w="282691">
                <a:moveTo>
                  <a:pt x="0" y="0"/>
                </a:moveTo>
                <a:lnTo>
                  <a:pt x="282691" y="0"/>
                </a:lnTo>
                <a:lnTo>
                  <a:pt x="282691" y="321240"/>
                </a:lnTo>
                <a:lnTo>
                  <a:pt x="0" y="321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3744288" y="642704"/>
            <a:ext cx="428046" cy="249823"/>
          </a:xfrm>
          <a:custGeom>
            <a:avLst/>
            <a:gdLst/>
            <a:ahLst/>
            <a:cxnLst/>
            <a:rect r="r" b="b" t="t" l="l"/>
            <a:pathLst>
              <a:path h="249823" w="428046">
                <a:moveTo>
                  <a:pt x="0" y="0"/>
                </a:moveTo>
                <a:lnTo>
                  <a:pt x="428047" y="0"/>
                </a:lnTo>
                <a:lnTo>
                  <a:pt x="428047" y="249823"/>
                </a:lnTo>
                <a:lnTo>
                  <a:pt x="0" y="2498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8612875" y="6909416"/>
            <a:ext cx="349668" cy="332502"/>
          </a:xfrm>
          <a:custGeom>
            <a:avLst/>
            <a:gdLst/>
            <a:ahLst/>
            <a:cxnLst/>
            <a:rect r="r" b="b" t="t" l="l"/>
            <a:pathLst>
              <a:path h="332502" w="349668">
                <a:moveTo>
                  <a:pt x="0" y="0"/>
                </a:moveTo>
                <a:lnTo>
                  <a:pt x="349668" y="0"/>
                </a:lnTo>
                <a:lnTo>
                  <a:pt x="349668" y="332502"/>
                </a:lnTo>
                <a:lnTo>
                  <a:pt x="0" y="3325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7428710" y="6909416"/>
            <a:ext cx="345702" cy="332502"/>
          </a:xfrm>
          <a:custGeom>
            <a:avLst/>
            <a:gdLst/>
            <a:ahLst/>
            <a:cxnLst/>
            <a:rect r="r" b="b" t="t" l="l"/>
            <a:pathLst>
              <a:path h="332502" w="345702">
                <a:moveTo>
                  <a:pt x="0" y="0"/>
                </a:moveTo>
                <a:lnTo>
                  <a:pt x="345702" y="0"/>
                </a:lnTo>
                <a:lnTo>
                  <a:pt x="345702" y="332502"/>
                </a:lnTo>
                <a:lnTo>
                  <a:pt x="0" y="3325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382124" y="3626058"/>
            <a:ext cx="338360" cy="310676"/>
          </a:xfrm>
          <a:custGeom>
            <a:avLst/>
            <a:gdLst/>
            <a:ahLst/>
            <a:cxnLst/>
            <a:rect r="r" b="b" t="t" l="l"/>
            <a:pathLst>
              <a:path h="310676" w="338360">
                <a:moveTo>
                  <a:pt x="0" y="0"/>
                </a:moveTo>
                <a:lnTo>
                  <a:pt x="338360" y="0"/>
                </a:lnTo>
                <a:lnTo>
                  <a:pt x="338360" y="310676"/>
                </a:lnTo>
                <a:lnTo>
                  <a:pt x="0" y="310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7337348" y="3680387"/>
            <a:ext cx="321659" cy="281222"/>
          </a:xfrm>
          <a:custGeom>
            <a:avLst/>
            <a:gdLst/>
            <a:ahLst/>
            <a:cxnLst/>
            <a:rect r="r" b="b" t="t" l="l"/>
            <a:pathLst>
              <a:path h="281222" w="321659">
                <a:moveTo>
                  <a:pt x="0" y="0"/>
                </a:moveTo>
                <a:lnTo>
                  <a:pt x="321659" y="0"/>
                </a:lnTo>
                <a:lnTo>
                  <a:pt x="321659" y="281221"/>
                </a:lnTo>
                <a:lnTo>
                  <a:pt x="0" y="2812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3" id="23"/>
          <p:cNvSpPr txBox="true"/>
          <p:nvPr/>
        </p:nvSpPr>
        <p:spPr>
          <a:xfrm rot="0">
            <a:off x="14460798" y="3672183"/>
            <a:ext cx="3334184" cy="3192578"/>
          </a:xfrm>
          <a:prstGeom prst="rect">
            <a:avLst/>
          </a:prstGeom>
        </p:spPr>
        <p:txBody>
          <a:bodyPr anchor="t" rtlCol="false" tIns="0" lIns="0" bIns="0" rIns="0">
            <a:spAutoFit/>
          </a:bodyPr>
          <a:lstStyle/>
          <a:p>
            <a:pPr algn="l">
              <a:lnSpc>
                <a:spcPts val="2962"/>
              </a:lnSpc>
            </a:pPr>
            <a:r>
              <a:rPr lang="en-US" sz="2115" b="true">
                <a:solidFill>
                  <a:srgbClr val="000000"/>
                </a:solidFill>
                <a:latin typeface="Garet Ultra-Bold"/>
                <a:ea typeface="Garet Ultra-Bold"/>
                <a:cs typeface="Garet Ultra-Bold"/>
                <a:sym typeface="Garet Ultra-Bold"/>
              </a:rPr>
              <a:t>Value Proportions</a:t>
            </a:r>
          </a:p>
          <a:p>
            <a:pPr algn="l" marL="323847" indent="-161923" lvl="1">
              <a:lnSpc>
                <a:spcPts val="2099"/>
              </a:lnSpc>
              <a:buFont typeface="Arial"/>
              <a:buChar char="•"/>
            </a:pPr>
            <a:r>
              <a:rPr lang="en-US" sz="1499">
                <a:solidFill>
                  <a:srgbClr val="828282"/>
                </a:solidFill>
                <a:latin typeface="Garet"/>
                <a:ea typeface="Garet"/>
                <a:cs typeface="Garet"/>
                <a:sym typeface="Garet"/>
              </a:rPr>
              <a:t>trendy designs that appeal to teens .</a:t>
            </a:r>
          </a:p>
          <a:p>
            <a:pPr algn="l" marL="323847" indent="-161923" lvl="1">
              <a:lnSpc>
                <a:spcPts val="2099"/>
              </a:lnSpc>
              <a:buFont typeface="Arial"/>
              <a:buChar char="•"/>
            </a:pPr>
            <a:r>
              <a:rPr lang="en-US" sz="1499">
                <a:solidFill>
                  <a:srgbClr val="828282"/>
                </a:solidFill>
                <a:latin typeface="Garet"/>
                <a:ea typeface="Garet"/>
                <a:cs typeface="Garet"/>
                <a:sym typeface="Garet"/>
              </a:rPr>
              <a:t>Seamless online and offline</a:t>
            </a:r>
          </a:p>
          <a:p>
            <a:pPr algn="l">
              <a:lnSpc>
                <a:spcPts val="2099"/>
              </a:lnSpc>
            </a:pPr>
            <a:r>
              <a:rPr lang="en-US" sz="1499">
                <a:solidFill>
                  <a:srgbClr val="828282"/>
                </a:solidFill>
                <a:latin typeface="Garet"/>
                <a:ea typeface="Garet"/>
                <a:cs typeface="Garet"/>
                <a:sym typeface="Garet"/>
              </a:rPr>
              <a:t>shopping experience.</a:t>
            </a:r>
          </a:p>
          <a:p>
            <a:pPr algn="l" marL="323847" indent="-161923" lvl="1">
              <a:lnSpc>
                <a:spcPts val="2099"/>
              </a:lnSpc>
              <a:buFont typeface="Arial"/>
              <a:buChar char="•"/>
            </a:pPr>
            <a:r>
              <a:rPr lang="en-US" sz="1499">
                <a:solidFill>
                  <a:srgbClr val="828282"/>
                </a:solidFill>
                <a:latin typeface="Garet"/>
                <a:ea typeface="Garet"/>
                <a:cs typeface="Garet"/>
                <a:sym typeface="Garet"/>
              </a:rPr>
              <a:t>high quality and Affordable fashion accessible to Egypt's B-class market Exclusive, limited-edition drops creating a sense of urgency and uniqueness.</a:t>
            </a:r>
          </a:p>
          <a:p>
            <a:pPr algn="l">
              <a:lnSpc>
                <a:spcPts val="2099"/>
              </a:lnSpc>
            </a:pPr>
          </a:p>
        </p:txBody>
      </p:sp>
      <p:sp>
        <p:nvSpPr>
          <p:cNvPr name="TextBox 24" id="24"/>
          <p:cNvSpPr txBox="true"/>
          <p:nvPr/>
        </p:nvSpPr>
        <p:spPr>
          <a:xfrm rot="0">
            <a:off x="14596262" y="503845"/>
            <a:ext cx="2477281"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Customer Segments</a:t>
            </a:r>
          </a:p>
        </p:txBody>
      </p:sp>
      <p:sp>
        <p:nvSpPr>
          <p:cNvPr name="TextBox 25" id="25"/>
          <p:cNvSpPr txBox="true"/>
          <p:nvPr/>
        </p:nvSpPr>
        <p:spPr>
          <a:xfrm rot="0">
            <a:off x="11086575" y="598160"/>
            <a:ext cx="2010013" cy="269712"/>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Channels</a:t>
            </a:r>
          </a:p>
        </p:txBody>
      </p:sp>
      <p:sp>
        <p:nvSpPr>
          <p:cNvPr name="TextBox 26" id="26"/>
          <p:cNvSpPr txBox="true"/>
          <p:nvPr/>
        </p:nvSpPr>
        <p:spPr>
          <a:xfrm rot="0">
            <a:off x="530847" y="3631526"/>
            <a:ext cx="2473767"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Resources</a:t>
            </a:r>
          </a:p>
        </p:txBody>
      </p:sp>
      <p:sp>
        <p:nvSpPr>
          <p:cNvPr name="TextBox 27" id="27"/>
          <p:cNvSpPr txBox="true"/>
          <p:nvPr/>
        </p:nvSpPr>
        <p:spPr>
          <a:xfrm rot="0">
            <a:off x="4015759" y="496780"/>
            <a:ext cx="2473006" cy="522464"/>
          </a:xfrm>
          <a:prstGeom prst="rect">
            <a:avLst/>
          </a:prstGeom>
        </p:spPr>
        <p:txBody>
          <a:bodyPr anchor="t" rtlCol="false" tIns="0" lIns="0" bIns="0" rIns="0">
            <a:spAutoFit/>
          </a:bodyPr>
          <a:lstStyle/>
          <a:p>
            <a:pPr algn="l">
              <a:lnSpc>
                <a:spcPts val="2149"/>
              </a:lnSpc>
            </a:pPr>
            <a:r>
              <a:rPr lang="en-US" sz="1615" b="true">
                <a:solidFill>
                  <a:srgbClr val="000000"/>
                </a:solidFill>
                <a:latin typeface="Garet Ultra-Bold"/>
                <a:ea typeface="Garet Ultra-Bold"/>
                <a:cs typeface="Garet Ultra-Bold"/>
                <a:sym typeface="Garet Ultra-Bold"/>
              </a:rPr>
              <a:t>Customer Relationships</a:t>
            </a:r>
          </a:p>
        </p:txBody>
      </p:sp>
      <p:sp>
        <p:nvSpPr>
          <p:cNvPr name="TextBox 28" id="28"/>
          <p:cNvSpPr txBox="true"/>
          <p:nvPr/>
        </p:nvSpPr>
        <p:spPr>
          <a:xfrm rot="0">
            <a:off x="7581257" y="618402"/>
            <a:ext cx="2418244"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Activities</a:t>
            </a:r>
          </a:p>
        </p:txBody>
      </p:sp>
      <p:sp>
        <p:nvSpPr>
          <p:cNvPr name="TextBox 29" id="29"/>
          <p:cNvSpPr txBox="true"/>
          <p:nvPr/>
        </p:nvSpPr>
        <p:spPr>
          <a:xfrm rot="0">
            <a:off x="530847" y="6891688"/>
            <a:ext cx="3214090"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Cost Structure</a:t>
            </a:r>
          </a:p>
        </p:txBody>
      </p:sp>
      <p:sp>
        <p:nvSpPr>
          <p:cNvPr name="TextBox 30" id="30"/>
          <p:cNvSpPr txBox="true"/>
          <p:nvPr/>
        </p:nvSpPr>
        <p:spPr>
          <a:xfrm rot="0">
            <a:off x="9414527" y="6926523"/>
            <a:ext cx="3214090" cy="269712"/>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Revenue Streams</a:t>
            </a:r>
          </a:p>
        </p:txBody>
      </p:sp>
      <p:sp>
        <p:nvSpPr>
          <p:cNvPr name="TextBox 31" id="31"/>
          <p:cNvSpPr txBox="true"/>
          <p:nvPr/>
        </p:nvSpPr>
        <p:spPr>
          <a:xfrm rot="0">
            <a:off x="11042555" y="9338080"/>
            <a:ext cx="6933870" cy="647700"/>
          </a:xfrm>
          <a:prstGeom prst="rect">
            <a:avLst/>
          </a:prstGeom>
        </p:spPr>
        <p:txBody>
          <a:bodyPr anchor="t" rtlCol="false" tIns="0" lIns="0" bIns="0" rIns="0">
            <a:spAutoFit/>
          </a:bodyPr>
          <a:lstStyle/>
          <a:p>
            <a:pPr algn="r" marL="0" indent="0" lvl="0">
              <a:lnSpc>
                <a:spcPts val="5136"/>
              </a:lnSpc>
            </a:pPr>
            <a:r>
              <a:rPr lang="en-US" b="true" sz="4280" spc="72">
                <a:solidFill>
                  <a:srgbClr val="000000"/>
                </a:solidFill>
                <a:latin typeface="Garet Bold"/>
                <a:ea typeface="Garet Bold"/>
                <a:cs typeface="Garet Bold"/>
                <a:sym typeface="Garet Bold"/>
              </a:rPr>
              <a:t>Business Model Canvas</a:t>
            </a:r>
          </a:p>
        </p:txBody>
      </p:sp>
      <p:sp>
        <p:nvSpPr>
          <p:cNvPr name="TextBox 32" id="32"/>
          <p:cNvSpPr txBox="true"/>
          <p:nvPr/>
        </p:nvSpPr>
        <p:spPr>
          <a:xfrm rot="0">
            <a:off x="320567" y="956013"/>
            <a:ext cx="3501801" cy="2562225"/>
          </a:xfrm>
          <a:prstGeom prst="rect">
            <a:avLst/>
          </a:prstGeom>
        </p:spPr>
        <p:txBody>
          <a:bodyPr anchor="t" rtlCol="false" tIns="0" lIns="0" bIns="0" rIns="0">
            <a:spAutoFit/>
          </a:bodyPr>
          <a:lstStyle/>
          <a:p>
            <a:pPr algn="l" marL="405303" indent="-202652" lvl="1">
              <a:lnSpc>
                <a:spcPts val="2252"/>
              </a:lnSpc>
              <a:buFont typeface="Arial"/>
              <a:buChar char="•"/>
            </a:pPr>
            <a:r>
              <a:rPr lang="en-US" sz="1877">
                <a:solidFill>
                  <a:srgbClr val="828282"/>
                </a:solidFill>
                <a:latin typeface="Garet Light"/>
                <a:ea typeface="Garet Light"/>
                <a:cs typeface="Garet Light"/>
                <a:sym typeface="Garet Light"/>
              </a:rPr>
              <a:t>suppliers of fabrics and materials. </a:t>
            </a:r>
          </a:p>
          <a:p>
            <a:pPr algn="l" marL="405303" indent="-202652" lvl="1">
              <a:lnSpc>
                <a:spcPts val="2252"/>
              </a:lnSpc>
              <a:buFont typeface="Arial"/>
              <a:buChar char="•"/>
            </a:pPr>
            <a:r>
              <a:rPr lang="en-US" sz="1877">
                <a:solidFill>
                  <a:srgbClr val="828282"/>
                </a:solidFill>
                <a:latin typeface="Garet Light"/>
                <a:ea typeface="Garet Light"/>
                <a:cs typeface="Garet Light"/>
                <a:sym typeface="Garet Light"/>
              </a:rPr>
              <a:t>shipping and delivery companies. </a:t>
            </a:r>
          </a:p>
          <a:p>
            <a:pPr algn="l" marL="405303" indent="-202652" lvl="1">
              <a:lnSpc>
                <a:spcPts val="2252"/>
              </a:lnSpc>
              <a:buFont typeface="Arial"/>
              <a:buChar char="•"/>
            </a:pPr>
            <a:r>
              <a:rPr lang="en-US" sz="1877">
                <a:solidFill>
                  <a:srgbClr val="828282"/>
                </a:solidFill>
                <a:latin typeface="Garet Light"/>
                <a:ea typeface="Garet Light"/>
                <a:cs typeface="Garet Light"/>
                <a:sym typeface="Garet Light"/>
              </a:rPr>
              <a:t>Social media influencers for collaborations</a:t>
            </a:r>
          </a:p>
          <a:p>
            <a:pPr algn="l" marL="405303" indent="-202652" lvl="1">
              <a:lnSpc>
                <a:spcPts val="2252"/>
              </a:lnSpc>
              <a:buFont typeface="Arial"/>
              <a:buChar char="•"/>
            </a:pPr>
            <a:r>
              <a:rPr lang="en-US" sz="1877">
                <a:solidFill>
                  <a:srgbClr val="828282"/>
                </a:solidFill>
                <a:latin typeface="Garet Light"/>
                <a:ea typeface="Garet Light"/>
                <a:cs typeface="Garet Light"/>
                <a:sym typeface="Garet Light"/>
              </a:rPr>
              <a:t>TikTok and Instagram for online sales and promotion</a:t>
            </a:r>
          </a:p>
        </p:txBody>
      </p:sp>
      <p:sp>
        <p:nvSpPr>
          <p:cNvPr name="TextBox 33" id="33"/>
          <p:cNvSpPr txBox="true"/>
          <p:nvPr/>
        </p:nvSpPr>
        <p:spPr>
          <a:xfrm rot="0">
            <a:off x="14460798" y="955708"/>
            <a:ext cx="3515626" cy="2971800"/>
          </a:xfrm>
          <a:prstGeom prst="rect">
            <a:avLst/>
          </a:prstGeom>
        </p:spPr>
        <p:txBody>
          <a:bodyPr anchor="t" rtlCol="false" tIns="0" lIns="0" bIns="0" rIns="0">
            <a:spAutoFit/>
          </a:bodyPr>
          <a:lstStyle/>
          <a:p>
            <a:pPr algn="l" marL="336270" indent="-168135" lvl="1">
              <a:lnSpc>
                <a:spcPts val="1869"/>
              </a:lnSpc>
              <a:buFont typeface="Arial"/>
              <a:buChar char="•"/>
            </a:pPr>
            <a:r>
              <a:rPr lang="en-US" sz="1557">
                <a:solidFill>
                  <a:srgbClr val="828282"/>
                </a:solidFill>
                <a:latin typeface="Garet Light"/>
                <a:ea typeface="Garet Light"/>
                <a:cs typeface="Garet Light"/>
                <a:sym typeface="Garet Light"/>
              </a:rPr>
              <a:t> Primary: Young men (ages 18-24),students, early professionals ,active on social media</a:t>
            </a:r>
          </a:p>
          <a:p>
            <a:pPr algn="l" marL="336270" indent="-168135" lvl="1">
              <a:lnSpc>
                <a:spcPts val="1869"/>
              </a:lnSpc>
              <a:buFont typeface="Arial"/>
              <a:buChar char="•"/>
            </a:pPr>
            <a:r>
              <a:rPr lang="en-US" sz="1557">
                <a:solidFill>
                  <a:srgbClr val="828282"/>
                </a:solidFill>
                <a:latin typeface="Garet Light"/>
                <a:ea typeface="Garet Light"/>
                <a:cs typeface="Garet Light"/>
                <a:sym typeface="Garet Light"/>
              </a:rPr>
              <a:t>Secondary: Teen boys (ages</a:t>
            </a:r>
          </a:p>
          <a:p>
            <a:pPr algn="l">
              <a:lnSpc>
                <a:spcPts val="1869"/>
              </a:lnSpc>
            </a:pPr>
            <a:r>
              <a:rPr lang="en-US" sz="1557">
                <a:solidFill>
                  <a:srgbClr val="828282"/>
                </a:solidFill>
                <a:latin typeface="Garet Light"/>
                <a:ea typeface="Garet Light"/>
                <a:cs typeface="Garet Light"/>
                <a:sym typeface="Garet Light"/>
              </a:rPr>
              <a:t>13-17), fashion-conscious and looking for trendy, comfortable wear</a:t>
            </a:r>
          </a:p>
          <a:p>
            <a:pPr algn="l" marL="336270" indent="-168135" lvl="1">
              <a:lnSpc>
                <a:spcPts val="1869"/>
              </a:lnSpc>
              <a:buFont typeface="Arial"/>
              <a:buChar char="•"/>
            </a:pPr>
            <a:r>
              <a:rPr lang="en-US" sz="1557">
                <a:solidFill>
                  <a:srgbClr val="828282"/>
                </a:solidFill>
                <a:latin typeface="Garet"/>
                <a:ea typeface="Garet"/>
                <a:cs typeface="Garet"/>
                <a:sym typeface="Garet"/>
              </a:rPr>
              <a:t>Tertiary: Men (ages 35-44), interested in casual, youthful fashion</a:t>
            </a:r>
          </a:p>
          <a:p>
            <a:pPr algn="l">
              <a:lnSpc>
                <a:spcPts val="1869"/>
              </a:lnSpc>
            </a:pPr>
          </a:p>
          <a:p>
            <a:pPr algn="l">
              <a:lnSpc>
                <a:spcPts val="1869"/>
              </a:lnSpc>
            </a:pPr>
          </a:p>
        </p:txBody>
      </p:sp>
      <p:sp>
        <p:nvSpPr>
          <p:cNvPr name="TextBox 34" id="34"/>
          <p:cNvSpPr txBox="true"/>
          <p:nvPr/>
        </p:nvSpPr>
        <p:spPr>
          <a:xfrm rot="0">
            <a:off x="11133040" y="1059123"/>
            <a:ext cx="3059898" cy="5334000"/>
          </a:xfrm>
          <a:prstGeom prst="rect">
            <a:avLst/>
          </a:prstGeom>
        </p:spPr>
        <p:txBody>
          <a:bodyPr anchor="t" rtlCol="false" tIns="0" lIns="0" bIns="0" rIns="0">
            <a:spAutoFit/>
          </a:bodyPr>
          <a:lstStyle/>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Physical store in 6th of October</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City, Egypt</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online store via  website and social media apps like tiktok and Instagram. </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Social media marketing and</a:t>
            </a:r>
          </a:p>
          <a:p>
            <a:pPr algn="l">
              <a:lnSpc>
                <a:spcPts val="2132"/>
              </a:lnSpc>
            </a:pPr>
            <a:r>
              <a:rPr lang="en-US" sz="1777">
                <a:solidFill>
                  <a:srgbClr val="828282"/>
                </a:solidFill>
                <a:latin typeface="Garet Light"/>
                <a:ea typeface="Garet Light"/>
                <a:cs typeface="Garet Light"/>
                <a:sym typeface="Garet Light"/>
              </a:rPr>
              <a:t>influencer collaborations </a:t>
            </a:r>
          </a:p>
          <a:p>
            <a:pPr algn="l">
              <a:lnSpc>
                <a:spcPts val="2132"/>
              </a:lnSpc>
            </a:pP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Word of mouth and in-store</a:t>
            </a:r>
          </a:p>
          <a:p>
            <a:pPr algn="l">
              <a:lnSpc>
                <a:spcPts val="2132"/>
              </a:lnSpc>
            </a:pPr>
            <a:r>
              <a:rPr lang="en-US" sz="1777">
                <a:solidFill>
                  <a:srgbClr val="828282"/>
                </a:solidFill>
                <a:latin typeface="Garet Light"/>
                <a:ea typeface="Garet Light"/>
                <a:cs typeface="Garet Light"/>
                <a:sym typeface="Garet Light"/>
              </a:rPr>
              <a:t>promotions  </a:t>
            </a:r>
          </a:p>
          <a:p>
            <a:pPr algn="l">
              <a:lnSpc>
                <a:spcPts val="2132"/>
              </a:lnSpc>
            </a:pP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Online campaigns through</a:t>
            </a:r>
          </a:p>
          <a:p>
            <a:pPr algn="l">
              <a:lnSpc>
                <a:spcPts val="2132"/>
              </a:lnSpc>
            </a:pPr>
            <a:r>
              <a:rPr lang="en-US" sz="1777">
                <a:solidFill>
                  <a:srgbClr val="828282"/>
                </a:solidFill>
                <a:latin typeface="Garet Light"/>
                <a:ea typeface="Garet Light"/>
                <a:cs typeface="Garet Light"/>
                <a:sym typeface="Garet Light"/>
              </a:rPr>
              <a:t>Facebook and Instagram ads</a:t>
            </a:r>
          </a:p>
          <a:p>
            <a:pPr algn="l">
              <a:lnSpc>
                <a:spcPts val="2132"/>
              </a:lnSpc>
            </a:pPr>
          </a:p>
        </p:txBody>
      </p:sp>
      <p:sp>
        <p:nvSpPr>
          <p:cNvPr name="TextBox 35" id="35"/>
          <p:cNvSpPr txBox="true"/>
          <p:nvPr/>
        </p:nvSpPr>
        <p:spPr>
          <a:xfrm rot="0">
            <a:off x="395182" y="3967896"/>
            <a:ext cx="3353877" cy="2733675"/>
          </a:xfrm>
          <a:prstGeom prst="rect">
            <a:avLst/>
          </a:prstGeom>
        </p:spPr>
        <p:txBody>
          <a:bodyPr anchor="t" rtlCol="false" tIns="0" lIns="0" bIns="0" rIns="0">
            <a:spAutoFit/>
          </a:bodyPr>
          <a:lstStyle/>
          <a:p>
            <a:pPr algn="l" marL="362123" indent="-181061" lvl="1">
              <a:lnSpc>
                <a:spcPts val="2012"/>
              </a:lnSpc>
              <a:buFont typeface="Arial"/>
              <a:buChar char="•"/>
            </a:pPr>
            <a:r>
              <a:rPr lang="en-US" sz="1677">
                <a:solidFill>
                  <a:srgbClr val="828282"/>
                </a:solidFill>
                <a:latin typeface="Garet Light"/>
                <a:ea typeface="Garet Light"/>
                <a:cs typeface="Garet Light"/>
                <a:sym typeface="Garet Light"/>
              </a:rPr>
              <a:t>innovative designs and a design team .</a:t>
            </a:r>
          </a:p>
          <a:p>
            <a:pPr algn="l" marL="362123" indent="-181061" lvl="1">
              <a:lnSpc>
                <a:spcPts val="2012"/>
              </a:lnSpc>
              <a:buFont typeface="Arial"/>
              <a:buChar char="•"/>
            </a:pPr>
            <a:r>
              <a:rPr lang="en-US" sz="1677">
                <a:solidFill>
                  <a:srgbClr val="828282"/>
                </a:solidFill>
                <a:latin typeface="Garet Light"/>
                <a:ea typeface="Garet Light"/>
                <a:cs typeface="Garet Light"/>
                <a:sym typeface="Garet Light"/>
              </a:rPr>
              <a:t>inventory of raw materials (fabrics, printing).</a:t>
            </a:r>
          </a:p>
          <a:p>
            <a:pPr algn="l" marL="362123" indent="-181061" lvl="1">
              <a:lnSpc>
                <a:spcPts val="2012"/>
              </a:lnSpc>
              <a:buFont typeface="Arial"/>
              <a:buChar char="•"/>
            </a:pPr>
            <a:r>
              <a:rPr lang="en-US" sz="1677">
                <a:solidFill>
                  <a:srgbClr val="828282"/>
                </a:solidFill>
                <a:latin typeface="Garet Light"/>
                <a:ea typeface="Garet Light"/>
                <a:cs typeface="Garet Light"/>
                <a:sym typeface="Garet Light"/>
              </a:rPr>
              <a:t>Online and offline sales channels</a:t>
            </a:r>
          </a:p>
          <a:p>
            <a:pPr algn="l" marL="362123" indent="-181061" lvl="1">
              <a:lnSpc>
                <a:spcPts val="2012"/>
              </a:lnSpc>
              <a:buFont typeface="Arial"/>
              <a:buChar char="•"/>
            </a:pPr>
            <a:r>
              <a:rPr lang="en-US" sz="1677">
                <a:solidFill>
                  <a:srgbClr val="828282"/>
                </a:solidFill>
                <a:latin typeface="Garet Light"/>
                <a:ea typeface="Garet Light"/>
                <a:cs typeface="Garet Light"/>
                <a:sym typeface="Garet Light"/>
              </a:rPr>
              <a:t>Physical store in 6th of October</a:t>
            </a:r>
          </a:p>
          <a:p>
            <a:pPr algn="l">
              <a:lnSpc>
                <a:spcPts val="2012"/>
              </a:lnSpc>
            </a:pPr>
            <a:r>
              <a:rPr lang="en-US" sz="1677">
                <a:solidFill>
                  <a:srgbClr val="828282"/>
                </a:solidFill>
                <a:latin typeface="Garet Light"/>
                <a:ea typeface="Garet Light"/>
                <a:cs typeface="Garet Light"/>
                <a:sym typeface="Garet Light"/>
              </a:rPr>
              <a:t>City</a:t>
            </a:r>
          </a:p>
          <a:p>
            <a:pPr algn="l" marL="362123" indent="-181061" lvl="1">
              <a:lnSpc>
                <a:spcPts val="2012"/>
              </a:lnSpc>
              <a:buFont typeface="Arial"/>
              <a:buChar char="•"/>
            </a:pPr>
            <a:r>
              <a:rPr lang="en-US" sz="1677">
                <a:solidFill>
                  <a:srgbClr val="828282"/>
                </a:solidFill>
                <a:latin typeface="Garet Light"/>
                <a:ea typeface="Garet Light"/>
                <a:cs typeface="Garet Light"/>
                <a:sym typeface="Garet Light"/>
              </a:rPr>
              <a:t>Influencer and brand</a:t>
            </a:r>
          </a:p>
          <a:p>
            <a:pPr algn="l">
              <a:lnSpc>
                <a:spcPts val="2012"/>
              </a:lnSpc>
            </a:pPr>
            <a:r>
              <a:rPr lang="en-US" sz="1677">
                <a:solidFill>
                  <a:srgbClr val="828282"/>
                </a:solidFill>
                <a:latin typeface="Garet Light"/>
                <a:ea typeface="Garet Light"/>
                <a:cs typeface="Garet Light"/>
                <a:sym typeface="Garet Light"/>
              </a:rPr>
              <a:t>ambassador network</a:t>
            </a:r>
          </a:p>
        </p:txBody>
      </p:sp>
      <p:sp>
        <p:nvSpPr>
          <p:cNvPr name="TextBox 36" id="36"/>
          <p:cNvSpPr txBox="true"/>
          <p:nvPr/>
        </p:nvSpPr>
        <p:spPr>
          <a:xfrm rot="0">
            <a:off x="4050245" y="1393151"/>
            <a:ext cx="3035713" cy="4533900"/>
          </a:xfrm>
          <a:prstGeom prst="rect">
            <a:avLst/>
          </a:prstGeom>
        </p:spPr>
        <p:txBody>
          <a:bodyPr anchor="t" rtlCol="false" tIns="0" lIns="0" bIns="0" rIns="0">
            <a:spAutoFit/>
          </a:bodyPr>
          <a:lstStyle/>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Engaging and personalized</a:t>
            </a:r>
          </a:p>
          <a:p>
            <a:pPr algn="l">
              <a:lnSpc>
                <a:spcPts val="2132"/>
              </a:lnSpc>
            </a:pPr>
            <a:r>
              <a:rPr lang="en-US" sz="1777">
                <a:solidFill>
                  <a:srgbClr val="828282"/>
                </a:solidFill>
                <a:latin typeface="Garet Light"/>
                <a:ea typeface="Garet Light"/>
                <a:cs typeface="Garet Light"/>
                <a:sym typeface="Garet Light"/>
              </a:rPr>
              <a:t>interactions through social media</a:t>
            </a:r>
          </a:p>
          <a:p>
            <a:pPr algn="l">
              <a:lnSpc>
                <a:spcPts val="2132"/>
              </a:lnSpc>
            </a:pPr>
            <a:r>
              <a:rPr lang="en-US" sz="1777">
                <a:solidFill>
                  <a:srgbClr val="828282"/>
                </a:solidFill>
                <a:latin typeface="Garet Light"/>
                <a:ea typeface="Garet Light"/>
                <a:cs typeface="Garet Light"/>
                <a:sym typeface="Garet Light"/>
              </a:rPr>
              <a:t>(TikTok, Instagram)</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Building brand loyalty through-limited-edition collections and exclusive drops</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Offering customer support and service in-store and via online platforms</a:t>
            </a:r>
          </a:p>
          <a:p>
            <a:pPr algn="l" marL="383712" indent="-191856" lvl="1">
              <a:lnSpc>
                <a:spcPts val="2132"/>
              </a:lnSpc>
              <a:buFont typeface="Arial"/>
              <a:buChar char="•"/>
            </a:pPr>
            <a:r>
              <a:rPr lang="en-US" sz="1777">
                <a:solidFill>
                  <a:srgbClr val="828282"/>
                </a:solidFill>
                <a:latin typeface="Garet Light"/>
                <a:ea typeface="Garet Light"/>
                <a:cs typeface="Garet Light"/>
                <a:sym typeface="Garet Light"/>
              </a:rPr>
              <a:t>Utilizing social media trends feedback to adjust product</a:t>
            </a:r>
          </a:p>
          <a:p>
            <a:pPr algn="l">
              <a:lnSpc>
                <a:spcPts val="2132"/>
              </a:lnSpc>
            </a:pPr>
            <a:r>
              <a:rPr lang="en-US" sz="1777">
                <a:solidFill>
                  <a:srgbClr val="828282"/>
                </a:solidFill>
                <a:latin typeface="Garet Light"/>
                <a:ea typeface="Garet Light"/>
                <a:cs typeface="Garet Light"/>
                <a:sym typeface="Garet Light"/>
              </a:rPr>
              <a:t>offerings</a:t>
            </a:r>
          </a:p>
        </p:txBody>
      </p:sp>
      <p:sp>
        <p:nvSpPr>
          <p:cNvPr name="TextBox 37" id="37"/>
          <p:cNvSpPr txBox="true"/>
          <p:nvPr/>
        </p:nvSpPr>
        <p:spPr>
          <a:xfrm rot="0">
            <a:off x="7443674" y="1272322"/>
            <a:ext cx="3379274" cy="5867400"/>
          </a:xfrm>
          <a:prstGeom prst="rect">
            <a:avLst/>
          </a:prstGeom>
        </p:spPr>
        <p:txBody>
          <a:bodyPr anchor="t" rtlCol="false" tIns="0" lIns="0" bIns="0" rIns="0">
            <a:spAutoFit/>
          </a:bodyPr>
          <a:lstStyle/>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Designing and producing trendy </a:t>
            </a:r>
            <a:r>
              <a:rPr lang="en-US" sz="1777">
                <a:solidFill>
                  <a:srgbClr val="828282"/>
                </a:solidFill>
                <a:latin typeface="Garet Light"/>
                <a:ea typeface="Garet Light"/>
                <a:cs typeface="Garet Light"/>
                <a:sym typeface="Garet Light"/>
              </a:rPr>
              <a:t>streetwear</a:t>
            </a:r>
          </a:p>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Managing social media presence and influencer collaborations</a:t>
            </a:r>
          </a:p>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Online and offline customer</a:t>
            </a:r>
          </a:p>
          <a:p>
            <a:pPr algn="l">
              <a:lnSpc>
                <a:spcPts val="2132"/>
              </a:lnSpc>
            </a:pPr>
            <a:r>
              <a:rPr lang="en-US" sz="1777">
                <a:solidFill>
                  <a:srgbClr val="828282"/>
                </a:solidFill>
                <a:latin typeface="Garet Light"/>
                <a:ea typeface="Garet Light"/>
                <a:cs typeface="Garet Light"/>
                <a:sym typeface="Garet Light"/>
              </a:rPr>
              <a:t>service management</a:t>
            </a:r>
          </a:p>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Marketing and promotional</a:t>
            </a:r>
          </a:p>
          <a:p>
            <a:pPr algn="l">
              <a:lnSpc>
                <a:spcPts val="2132"/>
              </a:lnSpc>
            </a:pPr>
            <a:r>
              <a:rPr lang="en-US" sz="1777">
                <a:solidFill>
                  <a:srgbClr val="828282"/>
                </a:solidFill>
                <a:latin typeface="Garet Light"/>
                <a:ea typeface="Garet Light"/>
                <a:cs typeface="Garet Light"/>
                <a:sym typeface="Garet Light"/>
              </a:rPr>
              <a:t>campaigns  </a:t>
            </a:r>
          </a:p>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Stock management for both exclusive drops and regular items </a:t>
            </a:r>
          </a:p>
          <a:p>
            <a:pPr algn="l" marL="383714" indent="-191857" lvl="1">
              <a:lnSpc>
                <a:spcPts val="2132"/>
              </a:lnSpc>
              <a:buFont typeface="Arial"/>
              <a:buChar char="•"/>
            </a:pPr>
            <a:r>
              <a:rPr lang="en-US" sz="1777">
                <a:solidFill>
                  <a:srgbClr val="828282"/>
                </a:solidFill>
                <a:latin typeface="Garet Light"/>
                <a:ea typeface="Garet Light"/>
                <a:cs typeface="Garet Light"/>
                <a:sym typeface="Garet Light"/>
              </a:rPr>
              <a:t>Enhancing customer experience</a:t>
            </a:r>
          </a:p>
          <a:p>
            <a:pPr algn="l">
              <a:lnSpc>
                <a:spcPts val="2132"/>
              </a:lnSpc>
            </a:pPr>
            <a:r>
              <a:rPr lang="en-US" sz="1777">
                <a:solidFill>
                  <a:srgbClr val="828282"/>
                </a:solidFill>
                <a:latin typeface="Garet Light"/>
                <a:ea typeface="Garet Light"/>
                <a:cs typeface="Garet Light"/>
                <a:sym typeface="Garet Light"/>
              </a:rPr>
              <a:t>in-store and online</a:t>
            </a:r>
          </a:p>
          <a:p>
            <a:pPr algn="l">
              <a:lnSpc>
                <a:spcPts val="2132"/>
              </a:lnSpc>
            </a:pPr>
          </a:p>
          <a:p>
            <a:pPr algn="l">
              <a:lnSpc>
                <a:spcPts val="2132"/>
              </a:lnSpc>
            </a:pPr>
          </a:p>
          <a:p>
            <a:pPr algn="l">
              <a:lnSpc>
                <a:spcPts val="2132"/>
              </a:lnSpc>
            </a:pPr>
          </a:p>
          <a:p>
            <a:pPr algn="l">
              <a:lnSpc>
                <a:spcPts val="2132"/>
              </a:lnSpc>
            </a:pPr>
          </a:p>
          <a:p>
            <a:pPr algn="l">
              <a:lnSpc>
                <a:spcPts val="2132"/>
              </a:lnSpc>
            </a:pPr>
          </a:p>
        </p:txBody>
      </p:sp>
      <p:sp>
        <p:nvSpPr>
          <p:cNvPr name="TextBox 38" id="38"/>
          <p:cNvSpPr txBox="true"/>
          <p:nvPr/>
        </p:nvSpPr>
        <p:spPr>
          <a:xfrm rot="0">
            <a:off x="530847" y="7278948"/>
            <a:ext cx="5158032" cy="1876425"/>
          </a:xfrm>
          <a:prstGeom prst="rect">
            <a:avLst/>
          </a:prstGeom>
        </p:spPr>
        <p:txBody>
          <a:bodyPr anchor="t" rtlCol="false" tIns="0" lIns="0" bIns="0" rIns="0">
            <a:spAutoFit/>
          </a:bodyPr>
          <a:lstStyle/>
          <a:p>
            <a:pPr algn="l" marL="382894" indent="-191447" lvl="1">
              <a:lnSpc>
                <a:spcPts val="2128"/>
              </a:lnSpc>
              <a:buFont typeface="Arial"/>
              <a:buChar char="•"/>
            </a:pPr>
            <a:r>
              <a:rPr lang="en-US" sz="1773">
                <a:solidFill>
                  <a:srgbClr val="828282"/>
                </a:solidFill>
                <a:latin typeface="Garet Light"/>
                <a:ea typeface="Garet Light"/>
                <a:cs typeface="Garet Light"/>
                <a:sym typeface="Garet Light"/>
              </a:rPr>
              <a:t>production costs ( fabrics,  printing) </a:t>
            </a:r>
          </a:p>
          <a:p>
            <a:pPr algn="l" marL="382894" indent="-191447" lvl="1">
              <a:lnSpc>
                <a:spcPts val="2128"/>
              </a:lnSpc>
              <a:buFont typeface="Arial"/>
              <a:buChar char="•"/>
            </a:pPr>
            <a:r>
              <a:rPr lang="en-US" sz="1773">
                <a:solidFill>
                  <a:srgbClr val="828282"/>
                </a:solidFill>
                <a:latin typeface="Garet Light"/>
                <a:ea typeface="Garet Light"/>
                <a:cs typeface="Garet Light"/>
                <a:sym typeface="Garet Light"/>
              </a:rPr>
              <a:t>marketing cost ( ads, influencer partnerships).</a:t>
            </a:r>
          </a:p>
          <a:p>
            <a:pPr algn="l" marL="382894" indent="-191447" lvl="1">
              <a:lnSpc>
                <a:spcPts val="2128"/>
              </a:lnSpc>
              <a:buFont typeface="Arial"/>
              <a:buChar char="•"/>
            </a:pPr>
            <a:r>
              <a:rPr lang="en-US" sz="1773">
                <a:solidFill>
                  <a:srgbClr val="828282"/>
                </a:solidFill>
                <a:latin typeface="Garet Light"/>
                <a:ea typeface="Garet Light"/>
                <a:cs typeface="Garet Light"/>
                <a:sym typeface="Garet Light"/>
              </a:rPr>
              <a:t>Rent and utilities for the physical</a:t>
            </a:r>
          </a:p>
          <a:p>
            <a:pPr algn="l">
              <a:lnSpc>
                <a:spcPts val="2128"/>
              </a:lnSpc>
            </a:pPr>
            <a:r>
              <a:rPr lang="en-US" sz="1773">
                <a:solidFill>
                  <a:srgbClr val="828282"/>
                </a:solidFill>
                <a:latin typeface="Garet Light"/>
                <a:ea typeface="Garet Light"/>
                <a:cs typeface="Garet Light"/>
                <a:sym typeface="Garet Light"/>
              </a:rPr>
              <a:t>store</a:t>
            </a:r>
          </a:p>
          <a:p>
            <a:pPr algn="l" marL="382894" indent="-191447" lvl="1">
              <a:lnSpc>
                <a:spcPts val="2128"/>
              </a:lnSpc>
              <a:buFont typeface="Arial"/>
              <a:buChar char="•"/>
            </a:pPr>
            <a:r>
              <a:rPr lang="en-US" sz="1773">
                <a:solidFill>
                  <a:srgbClr val="828282"/>
                </a:solidFill>
                <a:latin typeface="Garet Light"/>
                <a:ea typeface="Garet Light"/>
                <a:cs typeface="Garet Light"/>
                <a:sym typeface="Garet Light"/>
              </a:rPr>
              <a:t>Shipping and logistics for</a:t>
            </a:r>
          </a:p>
          <a:p>
            <a:pPr algn="l">
              <a:lnSpc>
                <a:spcPts val="2128"/>
              </a:lnSpc>
            </a:pPr>
            <a:r>
              <a:rPr lang="en-US" sz="1773">
                <a:solidFill>
                  <a:srgbClr val="828282"/>
                </a:solidFill>
                <a:latin typeface="Garet Light"/>
                <a:ea typeface="Garet Light"/>
                <a:cs typeface="Garet Light"/>
                <a:sym typeface="Garet Light"/>
              </a:rPr>
              <a:t>delivering online orders</a:t>
            </a:r>
          </a:p>
        </p:txBody>
      </p:sp>
      <p:sp>
        <p:nvSpPr>
          <p:cNvPr name="TextBox 39" id="39"/>
          <p:cNvSpPr txBox="true"/>
          <p:nvPr/>
        </p:nvSpPr>
        <p:spPr>
          <a:xfrm rot="0">
            <a:off x="9420036" y="7493261"/>
            <a:ext cx="5176226" cy="1466850"/>
          </a:xfrm>
          <a:prstGeom prst="rect">
            <a:avLst/>
          </a:prstGeom>
        </p:spPr>
        <p:txBody>
          <a:bodyPr anchor="t" rtlCol="false" tIns="0" lIns="0" bIns="0" rIns="0">
            <a:spAutoFit/>
          </a:bodyPr>
          <a:lstStyle/>
          <a:p>
            <a:pPr algn="l" marL="426891" indent="-213445" lvl="1">
              <a:lnSpc>
                <a:spcPts val="2372"/>
              </a:lnSpc>
              <a:buFont typeface="Arial"/>
              <a:buChar char="•"/>
            </a:pPr>
            <a:r>
              <a:rPr lang="en-US" sz="1977">
                <a:solidFill>
                  <a:srgbClr val="828282"/>
                </a:solidFill>
                <a:latin typeface="Garet Light"/>
                <a:ea typeface="Garet Light"/>
                <a:cs typeface="Garet Light"/>
                <a:sym typeface="Garet Light"/>
              </a:rPr>
              <a:t>Direct sales from the physical</a:t>
            </a:r>
          </a:p>
          <a:p>
            <a:pPr algn="l">
              <a:lnSpc>
                <a:spcPts val="2372"/>
              </a:lnSpc>
            </a:pPr>
            <a:r>
              <a:rPr lang="en-US" sz="1977">
                <a:solidFill>
                  <a:srgbClr val="828282"/>
                </a:solidFill>
                <a:latin typeface="Garet Light"/>
                <a:ea typeface="Garet Light"/>
                <a:cs typeface="Garet Light"/>
                <a:sym typeface="Garet Light"/>
              </a:rPr>
              <a:t>store</a:t>
            </a:r>
          </a:p>
          <a:p>
            <a:pPr algn="l" marL="426891" indent="-213445" lvl="1">
              <a:lnSpc>
                <a:spcPts val="2372"/>
              </a:lnSpc>
              <a:buFont typeface="Arial"/>
              <a:buChar char="•"/>
            </a:pPr>
            <a:r>
              <a:rPr lang="en-US" sz="1977">
                <a:solidFill>
                  <a:srgbClr val="828282"/>
                </a:solidFill>
                <a:latin typeface="Garet Light"/>
                <a:ea typeface="Garet Light"/>
                <a:cs typeface="Garet Light"/>
                <a:sym typeface="Garet Light"/>
              </a:rPr>
              <a:t>Online sales via TikTok and Instagram DMs</a:t>
            </a:r>
          </a:p>
          <a:p>
            <a:pPr algn="l">
              <a:lnSpc>
                <a:spcPts val="237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628912" y="2128858"/>
            <a:ext cx="5200423" cy="3669302"/>
            <a:chOff x="0" y="0"/>
            <a:chExt cx="1617995" cy="1141621"/>
          </a:xfrm>
        </p:grpSpPr>
        <p:sp>
          <p:nvSpPr>
            <p:cNvPr name="Freeform 4" id="4"/>
            <p:cNvSpPr/>
            <p:nvPr/>
          </p:nvSpPr>
          <p:spPr>
            <a:xfrm flipH="false" flipV="false" rot="0">
              <a:off x="0" y="0"/>
              <a:ext cx="1617995" cy="1141621"/>
            </a:xfrm>
            <a:custGeom>
              <a:avLst/>
              <a:gdLst/>
              <a:ahLst/>
              <a:cxnLst/>
              <a:rect r="r" b="b" t="t" l="l"/>
              <a:pathLst>
                <a:path h="1141621" w="1617995">
                  <a:moveTo>
                    <a:pt x="0" y="0"/>
                  </a:moveTo>
                  <a:lnTo>
                    <a:pt x="1617995" y="0"/>
                  </a:lnTo>
                  <a:lnTo>
                    <a:pt x="1617995" y="1141621"/>
                  </a:lnTo>
                  <a:lnTo>
                    <a:pt x="0" y="1141621"/>
                  </a:lnTo>
                  <a:close/>
                </a:path>
              </a:pathLst>
            </a:custGeom>
            <a:solidFill>
              <a:srgbClr val="1A1A1A"/>
            </a:solidFill>
          </p:spPr>
        </p:sp>
        <p:sp>
          <p:nvSpPr>
            <p:cNvPr name="TextBox 5" id="5"/>
            <p:cNvSpPr txBox="true"/>
            <p:nvPr/>
          </p:nvSpPr>
          <p:spPr>
            <a:xfrm>
              <a:off x="0" y="-57150"/>
              <a:ext cx="1617995" cy="11987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6" id="6"/>
          <p:cNvSpPr txBox="true"/>
          <p:nvPr/>
        </p:nvSpPr>
        <p:spPr>
          <a:xfrm rot="0">
            <a:off x="7896701" y="150669"/>
            <a:ext cx="2494599"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USP</a:t>
            </a:r>
          </a:p>
        </p:txBody>
      </p:sp>
      <p:sp>
        <p:nvSpPr>
          <p:cNvPr name="TextBox 7" id="7"/>
          <p:cNvSpPr txBox="true"/>
          <p:nvPr/>
        </p:nvSpPr>
        <p:spPr>
          <a:xfrm rot="0">
            <a:off x="3880924" y="2630270"/>
            <a:ext cx="4696398" cy="2618855"/>
          </a:xfrm>
          <a:prstGeom prst="rect">
            <a:avLst/>
          </a:prstGeom>
        </p:spPr>
        <p:txBody>
          <a:bodyPr anchor="t" rtlCol="false" tIns="0" lIns="0" bIns="0" rIns="0">
            <a:spAutoFit/>
          </a:bodyPr>
          <a:lstStyle/>
          <a:p>
            <a:pPr algn="ctr">
              <a:lnSpc>
                <a:spcPts val="3481"/>
              </a:lnSpc>
            </a:pPr>
            <a:r>
              <a:rPr lang="en-US" sz="2522" spc="247">
                <a:solidFill>
                  <a:srgbClr val="FFFBFB"/>
                </a:solidFill>
                <a:latin typeface="Glacial Indifference"/>
                <a:ea typeface="Glacial Indifference"/>
                <a:cs typeface="Glacial Indifference"/>
                <a:sym typeface="Glacial Indifference"/>
              </a:rPr>
              <a:t>Urban Culture &amp; Style: Seventy8ight taps into Cairo’s vibrant street culture and offers designs that resonate with fashion-forward individuals.</a:t>
            </a:r>
          </a:p>
        </p:txBody>
      </p:sp>
      <p:grpSp>
        <p:nvGrpSpPr>
          <p:cNvPr name="Group 8" id="8"/>
          <p:cNvGrpSpPr/>
          <p:nvPr/>
        </p:nvGrpSpPr>
        <p:grpSpPr>
          <a:xfrm rot="0">
            <a:off x="12058877" y="2128858"/>
            <a:ext cx="5200423" cy="3669302"/>
            <a:chOff x="0" y="0"/>
            <a:chExt cx="1617995" cy="1141621"/>
          </a:xfrm>
        </p:grpSpPr>
        <p:sp>
          <p:nvSpPr>
            <p:cNvPr name="Freeform 9" id="9"/>
            <p:cNvSpPr/>
            <p:nvPr/>
          </p:nvSpPr>
          <p:spPr>
            <a:xfrm flipH="false" flipV="false" rot="0">
              <a:off x="0" y="0"/>
              <a:ext cx="1617995" cy="1141621"/>
            </a:xfrm>
            <a:custGeom>
              <a:avLst/>
              <a:gdLst/>
              <a:ahLst/>
              <a:cxnLst/>
              <a:rect r="r" b="b" t="t" l="l"/>
              <a:pathLst>
                <a:path h="1141621" w="1617995">
                  <a:moveTo>
                    <a:pt x="0" y="0"/>
                  </a:moveTo>
                  <a:lnTo>
                    <a:pt x="1617995" y="0"/>
                  </a:lnTo>
                  <a:lnTo>
                    <a:pt x="1617995" y="1141621"/>
                  </a:lnTo>
                  <a:lnTo>
                    <a:pt x="0" y="1141621"/>
                  </a:lnTo>
                  <a:close/>
                </a:path>
              </a:pathLst>
            </a:custGeom>
            <a:solidFill>
              <a:srgbClr val="1A1A1A"/>
            </a:solidFill>
          </p:spPr>
        </p:sp>
        <p:sp>
          <p:nvSpPr>
            <p:cNvPr name="TextBox 10" id="10"/>
            <p:cNvSpPr txBox="true"/>
            <p:nvPr/>
          </p:nvSpPr>
          <p:spPr>
            <a:xfrm>
              <a:off x="0" y="-57150"/>
              <a:ext cx="1617995" cy="1198771"/>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1" id="11"/>
          <p:cNvGrpSpPr/>
          <p:nvPr/>
        </p:nvGrpSpPr>
        <p:grpSpPr>
          <a:xfrm rot="0">
            <a:off x="9458665" y="6225246"/>
            <a:ext cx="5200423" cy="3669302"/>
            <a:chOff x="0" y="0"/>
            <a:chExt cx="1617995" cy="1141621"/>
          </a:xfrm>
        </p:grpSpPr>
        <p:sp>
          <p:nvSpPr>
            <p:cNvPr name="Freeform 12" id="12"/>
            <p:cNvSpPr/>
            <p:nvPr/>
          </p:nvSpPr>
          <p:spPr>
            <a:xfrm flipH="false" flipV="false" rot="0">
              <a:off x="0" y="0"/>
              <a:ext cx="1617995" cy="1141621"/>
            </a:xfrm>
            <a:custGeom>
              <a:avLst/>
              <a:gdLst/>
              <a:ahLst/>
              <a:cxnLst/>
              <a:rect r="r" b="b" t="t" l="l"/>
              <a:pathLst>
                <a:path h="1141621" w="1617995">
                  <a:moveTo>
                    <a:pt x="0" y="0"/>
                  </a:moveTo>
                  <a:lnTo>
                    <a:pt x="1617995" y="0"/>
                  </a:lnTo>
                  <a:lnTo>
                    <a:pt x="1617995" y="1141621"/>
                  </a:lnTo>
                  <a:lnTo>
                    <a:pt x="0" y="1141621"/>
                  </a:lnTo>
                  <a:close/>
                </a:path>
              </a:pathLst>
            </a:custGeom>
            <a:solidFill>
              <a:srgbClr val="1A1A1A"/>
            </a:solidFill>
          </p:spPr>
        </p:sp>
        <p:sp>
          <p:nvSpPr>
            <p:cNvPr name="TextBox 13" id="13"/>
            <p:cNvSpPr txBox="true"/>
            <p:nvPr/>
          </p:nvSpPr>
          <p:spPr>
            <a:xfrm>
              <a:off x="0" y="-57150"/>
              <a:ext cx="1617995" cy="11987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14" id="14"/>
          <p:cNvSpPr txBox="true"/>
          <p:nvPr/>
        </p:nvSpPr>
        <p:spPr>
          <a:xfrm rot="0">
            <a:off x="9665890" y="6507583"/>
            <a:ext cx="4785973" cy="3194926"/>
          </a:xfrm>
          <a:prstGeom prst="rect">
            <a:avLst/>
          </a:prstGeom>
        </p:spPr>
        <p:txBody>
          <a:bodyPr anchor="t" rtlCol="false" tIns="0" lIns="0" bIns="0" rIns="0">
            <a:spAutoFit/>
          </a:bodyPr>
          <a:lstStyle/>
          <a:p>
            <a:pPr algn="ctr">
              <a:lnSpc>
                <a:spcPts val="3205"/>
              </a:lnSpc>
            </a:pPr>
            <a:r>
              <a:rPr lang="en-US" sz="2322" spc="227">
                <a:solidFill>
                  <a:srgbClr val="FFFBFB"/>
                </a:solidFill>
                <a:latin typeface="Glacial Indifference"/>
                <a:ea typeface="Glacial Indifference"/>
                <a:cs typeface="Glacial Indifference"/>
                <a:sym typeface="Glacial Indifference"/>
              </a:rPr>
              <a:t>Locally-Inspired: By infusing local flavor into global streetwear trends, Seventy8ight stands out as a brand that reflects Egyptian culture while staying connected to worldwide fashion movements.</a:t>
            </a:r>
          </a:p>
        </p:txBody>
      </p:sp>
      <p:grpSp>
        <p:nvGrpSpPr>
          <p:cNvPr name="Group 15" id="15"/>
          <p:cNvGrpSpPr/>
          <p:nvPr/>
        </p:nvGrpSpPr>
        <p:grpSpPr>
          <a:xfrm rot="0">
            <a:off x="1028700" y="6225246"/>
            <a:ext cx="5200423" cy="3669302"/>
            <a:chOff x="0" y="0"/>
            <a:chExt cx="1617995" cy="1141621"/>
          </a:xfrm>
        </p:grpSpPr>
        <p:sp>
          <p:nvSpPr>
            <p:cNvPr name="Freeform 16" id="16"/>
            <p:cNvSpPr/>
            <p:nvPr/>
          </p:nvSpPr>
          <p:spPr>
            <a:xfrm flipH="false" flipV="false" rot="0">
              <a:off x="0" y="0"/>
              <a:ext cx="1617995" cy="1141621"/>
            </a:xfrm>
            <a:custGeom>
              <a:avLst/>
              <a:gdLst/>
              <a:ahLst/>
              <a:cxnLst/>
              <a:rect r="r" b="b" t="t" l="l"/>
              <a:pathLst>
                <a:path h="1141621" w="1617995">
                  <a:moveTo>
                    <a:pt x="0" y="0"/>
                  </a:moveTo>
                  <a:lnTo>
                    <a:pt x="1617995" y="0"/>
                  </a:lnTo>
                  <a:lnTo>
                    <a:pt x="1617995" y="1141621"/>
                  </a:lnTo>
                  <a:lnTo>
                    <a:pt x="0" y="1141621"/>
                  </a:lnTo>
                  <a:close/>
                </a:path>
              </a:pathLst>
            </a:custGeom>
            <a:solidFill>
              <a:srgbClr val="1A1A1A"/>
            </a:solidFill>
          </p:spPr>
        </p:sp>
        <p:sp>
          <p:nvSpPr>
            <p:cNvPr name="TextBox 17" id="17"/>
            <p:cNvSpPr txBox="true"/>
            <p:nvPr/>
          </p:nvSpPr>
          <p:spPr>
            <a:xfrm>
              <a:off x="0" y="-57150"/>
              <a:ext cx="1617995" cy="11987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18" id="18"/>
          <p:cNvSpPr txBox="true"/>
          <p:nvPr/>
        </p:nvSpPr>
        <p:spPr>
          <a:xfrm rot="0">
            <a:off x="1184250" y="6507583"/>
            <a:ext cx="4889324" cy="3057005"/>
          </a:xfrm>
          <a:prstGeom prst="rect">
            <a:avLst/>
          </a:prstGeom>
        </p:spPr>
        <p:txBody>
          <a:bodyPr anchor="t" rtlCol="false" tIns="0" lIns="0" bIns="0" rIns="0">
            <a:spAutoFit/>
          </a:bodyPr>
          <a:lstStyle/>
          <a:p>
            <a:pPr algn="ctr">
              <a:lnSpc>
                <a:spcPts val="3481"/>
              </a:lnSpc>
            </a:pPr>
            <a:r>
              <a:rPr lang="en-US" sz="2522" spc="247">
                <a:solidFill>
                  <a:srgbClr val="FFFBFB"/>
                </a:solidFill>
                <a:latin typeface="Glacial Indifference"/>
                <a:ea typeface="Glacial Indifference"/>
                <a:cs typeface="Glacial Indifference"/>
                <a:sym typeface="Glacial Indifference"/>
              </a:rPr>
              <a:t>Exclusive Drops: Seventy8ight creates a sense of urgency and uniqueness with limited-edition collections and drops, appealing to those who want exclusive pieces.</a:t>
            </a:r>
          </a:p>
        </p:txBody>
      </p:sp>
      <p:sp>
        <p:nvSpPr>
          <p:cNvPr name="TextBox 19" id="19"/>
          <p:cNvSpPr txBox="true"/>
          <p:nvPr/>
        </p:nvSpPr>
        <p:spPr>
          <a:xfrm rot="0">
            <a:off x="12260521" y="2411195"/>
            <a:ext cx="4797135" cy="3057005"/>
          </a:xfrm>
          <a:prstGeom prst="rect">
            <a:avLst/>
          </a:prstGeom>
        </p:spPr>
        <p:txBody>
          <a:bodyPr anchor="t" rtlCol="false" tIns="0" lIns="0" bIns="0" rIns="0">
            <a:spAutoFit/>
          </a:bodyPr>
          <a:lstStyle/>
          <a:p>
            <a:pPr algn="ctr">
              <a:lnSpc>
                <a:spcPts val="3481"/>
              </a:lnSpc>
            </a:pPr>
            <a:r>
              <a:rPr lang="en-US" sz="2522" spc="247">
                <a:solidFill>
                  <a:srgbClr val="FFFBFB"/>
                </a:solidFill>
                <a:latin typeface="Glacial Indifference"/>
                <a:ea typeface="Glacial Indifference"/>
                <a:cs typeface="Glacial Indifference"/>
                <a:sym typeface="Glacial Indifference"/>
              </a:rPr>
              <a:t>Affordable Streetwear: The brand provides trendy and stylish clothing at an affordable price point, making street fashion accessible to Egypt’s B-class market.</a:t>
            </a:r>
          </a:p>
        </p:txBody>
      </p:sp>
      <p:sp>
        <p:nvSpPr>
          <p:cNvPr name="Freeform 20" id="20"/>
          <p:cNvSpPr/>
          <p:nvPr/>
        </p:nvSpPr>
        <p:spPr>
          <a:xfrm flipH="false" flipV="false" rot="887923">
            <a:off x="-7850874" y="-800671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DAGQvuPooh0</dc:identifier>
  <dcterms:modified xsi:type="dcterms:W3CDTF">2011-08-01T06:04:30Z</dcterms:modified>
  <cp:revision>1</cp:revision>
  <dc:title>Grey minimalist business project presentation </dc:title>
</cp:coreProperties>
</file>